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0"/>
  </p:handoutMasterIdLst>
  <p:sldIdLst>
    <p:sldId id="256" r:id="rId2"/>
    <p:sldId id="262" r:id="rId3"/>
    <p:sldId id="263" r:id="rId4"/>
    <p:sldId id="257" r:id="rId5"/>
    <p:sldId id="258" r:id="rId6"/>
    <p:sldId id="259" r:id="rId7"/>
    <p:sldId id="260" r:id="rId8"/>
    <p:sldId id="261" r:id="rId9"/>
  </p:sldIdLst>
  <p:sldSz cx="9144000" cy="6858000" type="screen4x3"/>
  <p:notesSz cx="6799263" cy="99298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114" y="2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1342" y="0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D02CE1-8A56-4089-8C7C-87205927C4E3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1342" y="9431599"/>
            <a:ext cx="2946347" cy="496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664148-65CC-4705-95D5-249FAE01E7D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67300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CA41-FD74-4B70-9286-E4044BBD710F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9677-9021-491C-A217-7DFD6C7953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86787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CA41-FD74-4B70-9286-E4044BBD710F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9677-9021-491C-A217-7DFD6C7953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11290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CA41-FD74-4B70-9286-E4044BBD710F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9677-9021-491C-A217-7DFD6C7953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8125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CA41-FD74-4B70-9286-E4044BBD710F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9677-9021-491C-A217-7DFD6C7953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11810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CA41-FD74-4B70-9286-E4044BBD710F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9677-9021-491C-A217-7DFD6C7953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77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CA41-FD74-4B70-9286-E4044BBD710F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9677-9021-491C-A217-7DFD6C7953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0269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CA41-FD74-4B70-9286-E4044BBD710F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9677-9021-491C-A217-7DFD6C7953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0783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CA41-FD74-4B70-9286-E4044BBD710F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9677-9021-491C-A217-7DFD6C7953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007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CA41-FD74-4B70-9286-E4044BBD710F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9677-9021-491C-A217-7DFD6C7953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5370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CA41-FD74-4B70-9286-E4044BBD710F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9677-9021-491C-A217-7DFD6C7953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9854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06CA41-FD74-4B70-9286-E4044BBD710F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699677-9021-491C-A217-7DFD6C7953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69199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6CA41-FD74-4B70-9286-E4044BBD710F}" type="datetimeFigureOut">
              <a:rPr lang="en-GB" smtClean="0"/>
              <a:t>21/10/2019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699677-9021-491C-A217-7DFD6C79531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3416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Transferable Language</a:t>
            </a:r>
            <a:br>
              <a:rPr lang="en-GB" dirty="0" smtClean="0"/>
            </a:br>
            <a:r>
              <a:rPr lang="en-GB" dirty="0" smtClean="0"/>
              <a:t>Speaking and Writing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1026" name="Picture 2" descr="C:\Users\ltempest.805\AppData\Local\Microsoft\Windows\Temporary Internet Files\Content.IE5\S3FDOCET\French flag[1]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650562"/>
            <a:ext cx="2755776" cy="2826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ltempest.805\AppData\Local\Microsoft\Windows\Temporary Internet Files\Content.IE5\S3FDOCET\1280px-Speech_bubble.svg[1]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502568"/>
            <a:ext cx="1684661" cy="1268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ltempest.805\AppData\Local\Microsoft\Windows\Temporary Internet Files\Content.IE5\S3FDOCET\Write_the_World[1]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0272" y="260648"/>
            <a:ext cx="1666875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42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054361" y="3203811"/>
            <a:ext cx="295232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Transferable Language</a:t>
            </a:r>
            <a:br>
              <a:rPr lang="en-GB" b="1" dirty="0"/>
            </a:br>
            <a:r>
              <a:rPr lang="en-GB" b="1" dirty="0"/>
              <a:t>Speaking and </a:t>
            </a:r>
            <a:r>
              <a:rPr lang="en-GB" b="1" dirty="0" smtClean="0"/>
              <a:t>Writing</a:t>
            </a:r>
            <a:endParaRPr lang="en-GB" b="1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6689" y="107383"/>
            <a:ext cx="3137312" cy="2828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217"/>
            <a:ext cx="2915815" cy="27355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0525" y="3943123"/>
            <a:ext cx="4613475" cy="29148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C:\Users\ltempest.805\AppData\Local\Microsoft\Windows\Temporary Internet Files\Content.IE5\S3FDOCET\French flag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8172400" y="3046479"/>
            <a:ext cx="576064" cy="59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ltempest.805\AppData\Local\Microsoft\Windows\Temporary Internet Files\Content.IE5\S3FDOCET\French flag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7133782" y="3023241"/>
            <a:ext cx="576064" cy="59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ltempest.805\AppData\Local\Microsoft\Windows\Temporary Internet Files\Content.IE5\S3FDOCET\French flag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6146541" y="3065765"/>
            <a:ext cx="576064" cy="59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ltempest.805\AppData\Local\Microsoft\Windows\Temporary Internet Files\Content.IE5\S3FDOCET\French flag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195736" y="2945525"/>
            <a:ext cx="576064" cy="59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ltempest.805\AppData\Local\Microsoft\Windows\Temporary Internet Files\Content.IE5\S3FDOCET\French flag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1241884" y="2936142"/>
            <a:ext cx="576064" cy="59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2" descr="C:\Users\ltempest.805\AppData\Local\Microsoft\Windows\Temporary Internet Files\Content.IE5\S3FDOCET\French flag[1]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36324" y="2948976"/>
            <a:ext cx="576064" cy="59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2279" y="54217"/>
            <a:ext cx="3124409" cy="3011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33" y="3901500"/>
            <a:ext cx="4373150" cy="29981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731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93647" y="1955514"/>
            <a:ext cx="2952328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b="1" dirty="0"/>
              <a:t>Transferable Language</a:t>
            </a:r>
            <a:br>
              <a:rPr lang="en-GB" b="1" dirty="0"/>
            </a:br>
            <a:r>
              <a:rPr lang="en-GB" b="1" dirty="0"/>
              <a:t>Speaking and </a:t>
            </a:r>
            <a:r>
              <a:rPr lang="en-GB" b="1" dirty="0" smtClean="0"/>
              <a:t>Writing 7+</a:t>
            </a:r>
            <a:endParaRPr lang="en-GB" b="1" dirty="0"/>
          </a:p>
        </p:txBody>
      </p:sp>
      <p:sp>
        <p:nvSpPr>
          <p:cNvPr id="3" name="TextBox 2"/>
          <p:cNvSpPr txBox="1"/>
          <p:nvPr/>
        </p:nvSpPr>
        <p:spPr>
          <a:xfrm>
            <a:off x="97753" y="99271"/>
            <a:ext cx="244827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 err="1" smtClean="0"/>
              <a:t>Quand</a:t>
            </a:r>
            <a:r>
              <a:rPr lang="en-GB" sz="1200" dirty="0" smtClean="0"/>
              <a:t> </a:t>
            </a:r>
            <a:r>
              <a:rPr lang="en-GB" sz="1200" dirty="0" err="1" smtClean="0"/>
              <a:t>j’étais</a:t>
            </a:r>
            <a:r>
              <a:rPr lang="en-GB" sz="1200" dirty="0" smtClean="0"/>
              <a:t> plus </a:t>
            </a:r>
            <a:r>
              <a:rPr lang="en-GB" sz="1200" dirty="0" err="1" smtClean="0"/>
              <a:t>jeune</a:t>
            </a:r>
            <a:r>
              <a:rPr lang="en-GB" sz="1200" dirty="0" smtClean="0"/>
              <a:t>…..</a:t>
            </a:r>
          </a:p>
          <a:p>
            <a:r>
              <a:rPr lang="en-GB" sz="1200" dirty="0" err="1" smtClean="0"/>
              <a:t>J’aimais</a:t>
            </a:r>
            <a:r>
              <a:rPr lang="en-GB" sz="1200" dirty="0" smtClean="0"/>
              <a:t>- I used to like</a:t>
            </a:r>
          </a:p>
          <a:p>
            <a:r>
              <a:rPr lang="en-GB" sz="1200" dirty="0" smtClean="0"/>
              <a:t>Je </a:t>
            </a:r>
            <a:r>
              <a:rPr lang="en-GB" sz="1200" dirty="0" err="1" smtClean="0"/>
              <a:t>détestais</a:t>
            </a:r>
            <a:r>
              <a:rPr lang="en-GB" sz="1200" dirty="0" smtClean="0"/>
              <a:t>- I used to hate</a:t>
            </a:r>
          </a:p>
          <a:p>
            <a:r>
              <a:rPr lang="en-GB" sz="1200" dirty="0" err="1" smtClean="0"/>
              <a:t>J’allais</a:t>
            </a:r>
            <a:r>
              <a:rPr lang="en-GB" sz="1200" dirty="0" smtClean="0"/>
              <a:t>- I used to go</a:t>
            </a:r>
            <a:endParaRPr lang="en-GB" sz="1400" dirty="0"/>
          </a:p>
        </p:txBody>
      </p:sp>
      <p:sp>
        <p:nvSpPr>
          <p:cNvPr id="4" name="TextBox 3"/>
          <p:cNvSpPr txBox="1"/>
          <p:nvPr/>
        </p:nvSpPr>
        <p:spPr>
          <a:xfrm>
            <a:off x="79860" y="1300610"/>
            <a:ext cx="2592288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Avant </a:t>
            </a:r>
            <a:r>
              <a:rPr lang="en-GB" sz="1200" dirty="0" err="1" smtClean="0"/>
              <a:t>d’aller</a:t>
            </a:r>
            <a:r>
              <a:rPr lang="en-GB" sz="1200" dirty="0" smtClean="0"/>
              <a:t> – Before going</a:t>
            </a:r>
          </a:p>
          <a:p>
            <a:r>
              <a:rPr lang="en-GB" sz="1200" dirty="0" smtClean="0"/>
              <a:t>Avant de </a:t>
            </a:r>
            <a:r>
              <a:rPr lang="en-GB" sz="1200" dirty="0" err="1" smtClean="0"/>
              <a:t>jouer</a:t>
            </a:r>
            <a:r>
              <a:rPr lang="en-GB" sz="1200" dirty="0" smtClean="0"/>
              <a:t> – Before playing</a:t>
            </a:r>
          </a:p>
          <a:p>
            <a:r>
              <a:rPr lang="en-GB" sz="1200" dirty="0" smtClean="0"/>
              <a:t>Avant </a:t>
            </a:r>
            <a:r>
              <a:rPr lang="en-GB" sz="1200" dirty="0" err="1" smtClean="0"/>
              <a:t>d’arrive</a:t>
            </a:r>
            <a:r>
              <a:rPr lang="en-GB" sz="1200" dirty="0" smtClean="0"/>
              <a:t>- before arriving</a:t>
            </a:r>
          </a:p>
          <a:p>
            <a:r>
              <a:rPr lang="en-GB" sz="1200" dirty="0" smtClean="0"/>
              <a:t>Avant de </a:t>
            </a:r>
            <a:r>
              <a:rPr lang="en-GB" sz="1200" dirty="0" err="1" smtClean="0"/>
              <a:t>partir</a:t>
            </a:r>
            <a:r>
              <a:rPr lang="en-GB" sz="1200" dirty="0" smtClean="0"/>
              <a:t> – before leaving</a:t>
            </a:r>
            <a:endParaRPr lang="en-GB" sz="1200" dirty="0"/>
          </a:p>
        </p:txBody>
      </p:sp>
      <p:sp>
        <p:nvSpPr>
          <p:cNvPr id="5" name="TextBox 4"/>
          <p:cNvSpPr txBox="1"/>
          <p:nvPr/>
        </p:nvSpPr>
        <p:spPr>
          <a:xfrm>
            <a:off x="42277" y="2378872"/>
            <a:ext cx="2667454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Après </a:t>
            </a:r>
            <a:r>
              <a:rPr lang="en-GB" sz="1200" dirty="0" err="1" smtClean="0"/>
              <a:t>être</a:t>
            </a:r>
            <a:r>
              <a:rPr lang="en-GB" sz="1200" dirty="0" smtClean="0"/>
              <a:t> </a:t>
            </a:r>
            <a:r>
              <a:rPr lang="en-GB" sz="1200" dirty="0" err="1" smtClean="0"/>
              <a:t>allé</a:t>
            </a:r>
            <a:r>
              <a:rPr lang="en-GB" sz="1200" dirty="0" smtClean="0"/>
              <a:t>(e) – After going</a:t>
            </a:r>
          </a:p>
          <a:p>
            <a:r>
              <a:rPr lang="en-GB" sz="1200" dirty="0" smtClean="0"/>
              <a:t>Après </a:t>
            </a:r>
            <a:r>
              <a:rPr lang="en-GB" sz="1200" dirty="0" err="1" smtClean="0"/>
              <a:t>être</a:t>
            </a:r>
            <a:r>
              <a:rPr lang="en-GB" sz="1200" dirty="0" smtClean="0"/>
              <a:t> </a:t>
            </a:r>
            <a:r>
              <a:rPr lang="en-GB" sz="1200" dirty="0" err="1" smtClean="0"/>
              <a:t>arrivé</a:t>
            </a:r>
            <a:r>
              <a:rPr lang="en-GB" sz="1200" dirty="0" smtClean="0"/>
              <a:t>(e)- After arriving</a:t>
            </a:r>
          </a:p>
          <a:p>
            <a:r>
              <a:rPr lang="en-GB" sz="1200" dirty="0" smtClean="0"/>
              <a:t>Après </a:t>
            </a:r>
            <a:r>
              <a:rPr lang="en-GB" sz="1200" dirty="0" err="1" smtClean="0"/>
              <a:t>être</a:t>
            </a:r>
            <a:r>
              <a:rPr lang="en-GB" sz="1200" dirty="0" smtClean="0"/>
              <a:t> </a:t>
            </a:r>
            <a:r>
              <a:rPr lang="en-GB" sz="1200" dirty="0" err="1" smtClean="0"/>
              <a:t>parti</a:t>
            </a:r>
            <a:r>
              <a:rPr lang="en-GB" sz="1200" dirty="0" smtClean="0"/>
              <a:t>(e) – After leaving</a:t>
            </a:r>
          </a:p>
          <a:p>
            <a:r>
              <a:rPr lang="en-GB" sz="1200" dirty="0" smtClean="0"/>
              <a:t>Après </a:t>
            </a:r>
            <a:r>
              <a:rPr lang="en-GB" sz="1200" dirty="0" err="1" smtClean="0"/>
              <a:t>avoir</a:t>
            </a:r>
            <a:r>
              <a:rPr lang="en-GB" sz="1200" dirty="0" smtClean="0"/>
              <a:t> </a:t>
            </a:r>
            <a:r>
              <a:rPr lang="en-GB" sz="1200" dirty="0" err="1" smtClean="0"/>
              <a:t>mangé</a:t>
            </a:r>
            <a:r>
              <a:rPr lang="en-GB" sz="1200" dirty="0" smtClean="0"/>
              <a:t> – After eating</a:t>
            </a:r>
          </a:p>
          <a:p>
            <a:r>
              <a:rPr lang="en-GB" sz="1200" dirty="0" smtClean="0"/>
              <a:t>Après </a:t>
            </a:r>
            <a:r>
              <a:rPr lang="en-GB" sz="1200" dirty="0" err="1" smtClean="0"/>
              <a:t>avoir</a:t>
            </a:r>
            <a:r>
              <a:rPr lang="en-GB" sz="1200" dirty="0" smtClean="0"/>
              <a:t> </a:t>
            </a:r>
            <a:r>
              <a:rPr lang="en-GB" sz="1200" dirty="0" err="1" smtClean="0"/>
              <a:t>joué</a:t>
            </a:r>
            <a:r>
              <a:rPr lang="en-GB" sz="1200" dirty="0" smtClean="0"/>
              <a:t> – After playing</a:t>
            </a:r>
            <a:endParaRPr lang="en-GB" sz="1200" dirty="0"/>
          </a:p>
        </p:txBody>
      </p:sp>
      <p:sp>
        <p:nvSpPr>
          <p:cNvPr id="6" name="TextBox 5"/>
          <p:cNvSpPr txBox="1"/>
          <p:nvPr/>
        </p:nvSpPr>
        <p:spPr>
          <a:xfrm>
            <a:off x="67138" y="3675699"/>
            <a:ext cx="2642811" cy="120032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Si </a:t>
            </a:r>
            <a:r>
              <a:rPr lang="en-GB" sz="1200" dirty="0" err="1" smtClean="0"/>
              <a:t>j’étais</a:t>
            </a:r>
            <a:r>
              <a:rPr lang="en-GB" sz="1200" dirty="0" smtClean="0"/>
              <a:t> riche…Si </a:t>
            </a:r>
            <a:r>
              <a:rPr lang="en-GB" sz="1200" dirty="0" err="1" smtClean="0"/>
              <a:t>j’avais</a:t>
            </a:r>
            <a:r>
              <a:rPr lang="en-GB" sz="1200" dirty="0" smtClean="0"/>
              <a:t> le </a:t>
            </a:r>
            <a:r>
              <a:rPr lang="en-GB" sz="1200" dirty="0" err="1" smtClean="0"/>
              <a:t>choix</a:t>
            </a:r>
            <a:r>
              <a:rPr lang="en-GB" sz="1200" dirty="0" smtClean="0"/>
              <a:t>……</a:t>
            </a:r>
          </a:p>
          <a:p>
            <a:r>
              <a:rPr lang="en-GB" sz="1200" dirty="0" smtClean="0"/>
              <a:t>(If I was rich…. If I had the choice….)</a:t>
            </a:r>
          </a:p>
          <a:p>
            <a:r>
              <a:rPr lang="en-GB" sz="1200" dirty="0" smtClean="0"/>
              <a:t> </a:t>
            </a:r>
            <a:r>
              <a:rPr lang="en-GB" sz="1200" dirty="0" err="1" smtClean="0"/>
              <a:t>j’irais</a:t>
            </a:r>
            <a:r>
              <a:rPr lang="en-GB" sz="1200" dirty="0" smtClean="0"/>
              <a:t>……	- I would go</a:t>
            </a:r>
          </a:p>
          <a:p>
            <a:r>
              <a:rPr lang="en-GB" sz="1200" dirty="0" smtClean="0"/>
              <a:t>Je </a:t>
            </a:r>
            <a:r>
              <a:rPr lang="en-GB" sz="1200" dirty="0" err="1" smtClean="0"/>
              <a:t>visiterais</a:t>
            </a:r>
            <a:r>
              <a:rPr lang="en-GB" sz="1200" dirty="0" smtClean="0"/>
              <a:t>	- I would visit</a:t>
            </a:r>
          </a:p>
          <a:p>
            <a:r>
              <a:rPr lang="en-GB" sz="1200" dirty="0" smtClean="0"/>
              <a:t>Je </a:t>
            </a:r>
            <a:r>
              <a:rPr lang="en-GB" sz="1200" dirty="0" err="1" smtClean="0"/>
              <a:t>mangerais</a:t>
            </a:r>
            <a:r>
              <a:rPr lang="en-GB" sz="1200" dirty="0"/>
              <a:t> </a:t>
            </a:r>
            <a:r>
              <a:rPr lang="en-GB" sz="1200" dirty="0" smtClean="0"/>
              <a:t>- I would eat</a:t>
            </a:r>
          </a:p>
          <a:p>
            <a:r>
              <a:rPr lang="en-GB" sz="1200" dirty="0" smtClean="0"/>
              <a:t>Je </a:t>
            </a:r>
            <a:r>
              <a:rPr lang="en-GB" sz="1200" dirty="0" err="1" smtClean="0"/>
              <a:t>jouerais</a:t>
            </a:r>
            <a:r>
              <a:rPr lang="en-GB" sz="1200" dirty="0" smtClean="0"/>
              <a:t> -	I would play</a:t>
            </a:r>
            <a:endParaRPr lang="en-GB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-20288" y="5157192"/>
            <a:ext cx="2852796" cy="101566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 smtClean="0"/>
              <a:t>Avant </a:t>
            </a:r>
            <a:r>
              <a:rPr lang="en-GB" sz="1200" dirty="0" err="1" smtClean="0"/>
              <a:t>d’aller</a:t>
            </a:r>
            <a:r>
              <a:rPr lang="en-GB" sz="1200" dirty="0" smtClean="0"/>
              <a:t> - Before going</a:t>
            </a:r>
          </a:p>
          <a:p>
            <a:r>
              <a:rPr lang="en-GB" sz="1200" dirty="0" smtClean="0"/>
              <a:t>Avant de </a:t>
            </a:r>
            <a:r>
              <a:rPr lang="en-GB" sz="1200" dirty="0" err="1" smtClean="0"/>
              <a:t>partir</a:t>
            </a:r>
            <a:r>
              <a:rPr lang="en-GB" sz="1200" dirty="0" smtClean="0"/>
              <a:t> – Before leaving</a:t>
            </a:r>
          </a:p>
          <a:p>
            <a:r>
              <a:rPr lang="en-GB" sz="1200" dirty="0" smtClean="0"/>
              <a:t>Avant de manger- Before eating</a:t>
            </a:r>
          </a:p>
          <a:p>
            <a:r>
              <a:rPr lang="en-GB" sz="1200" dirty="0" smtClean="0"/>
              <a:t>Avant de me </a:t>
            </a:r>
            <a:r>
              <a:rPr lang="en-GB" sz="1200" dirty="0" err="1" smtClean="0"/>
              <a:t>coucher</a:t>
            </a:r>
            <a:r>
              <a:rPr lang="en-GB" sz="1200" dirty="0" smtClean="0"/>
              <a:t> – Before going to bed.</a:t>
            </a:r>
            <a:endParaRPr lang="en-GB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2845849" y="99271"/>
            <a:ext cx="3456385" cy="166199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Verbs with infinitives</a:t>
            </a:r>
          </a:p>
          <a:p>
            <a:endParaRPr lang="en-GB" sz="1200" dirty="0"/>
          </a:p>
          <a:p>
            <a:r>
              <a:rPr lang="en-GB" sz="1200" dirty="0" smtClean="0"/>
              <a:t>Je </a:t>
            </a:r>
            <a:r>
              <a:rPr lang="en-GB" sz="1200" dirty="0" err="1" smtClean="0"/>
              <a:t>voudrais</a:t>
            </a:r>
            <a:r>
              <a:rPr lang="en-GB" sz="1200" dirty="0" smtClean="0"/>
              <a:t> – I would like…</a:t>
            </a:r>
          </a:p>
          <a:p>
            <a:r>
              <a:rPr lang="en-GB" sz="1200" dirty="0" err="1" smtClean="0"/>
              <a:t>J’ai</a:t>
            </a:r>
            <a:r>
              <a:rPr lang="en-GB" sz="1200" dirty="0" smtClean="0"/>
              <a:t> </a:t>
            </a:r>
            <a:r>
              <a:rPr lang="en-GB" sz="1200" dirty="0" err="1" smtClean="0"/>
              <a:t>commencé</a:t>
            </a:r>
            <a:r>
              <a:rPr lang="en-GB" sz="1200" dirty="0" smtClean="0"/>
              <a:t> à – I started …</a:t>
            </a:r>
          </a:p>
          <a:p>
            <a:r>
              <a:rPr lang="en-GB" sz="1200" dirty="0" err="1" smtClean="0"/>
              <a:t>J’ai</a:t>
            </a:r>
            <a:r>
              <a:rPr lang="en-GB" sz="1200" dirty="0" smtClean="0"/>
              <a:t> </a:t>
            </a:r>
            <a:r>
              <a:rPr lang="en-GB" sz="1200" dirty="0" err="1" smtClean="0"/>
              <a:t>appris</a:t>
            </a:r>
            <a:r>
              <a:rPr lang="en-GB" sz="1200" dirty="0" smtClean="0"/>
              <a:t> à – I learned </a:t>
            </a:r>
          </a:p>
          <a:p>
            <a:r>
              <a:rPr lang="en-GB" sz="1200" dirty="0" err="1" smtClean="0"/>
              <a:t>J’ai</a:t>
            </a:r>
            <a:r>
              <a:rPr lang="en-GB" sz="1200" dirty="0" smtClean="0"/>
              <a:t> </a:t>
            </a:r>
            <a:r>
              <a:rPr lang="en-GB" sz="1200" dirty="0" err="1" smtClean="0"/>
              <a:t>décidé</a:t>
            </a:r>
            <a:r>
              <a:rPr lang="en-GB" sz="1200" dirty="0" smtClean="0"/>
              <a:t> de – I decided</a:t>
            </a:r>
          </a:p>
          <a:p>
            <a:r>
              <a:rPr lang="en-GB" sz="1200" dirty="0" err="1" smtClean="0"/>
              <a:t>J’ai</a:t>
            </a:r>
            <a:r>
              <a:rPr lang="en-GB" sz="1200" dirty="0" smtClean="0"/>
              <a:t> </a:t>
            </a:r>
            <a:r>
              <a:rPr lang="en-GB" sz="1200" dirty="0" err="1" smtClean="0"/>
              <a:t>choisi</a:t>
            </a:r>
            <a:r>
              <a:rPr lang="en-GB" sz="1200" dirty="0" smtClean="0"/>
              <a:t> de – I chose</a:t>
            </a:r>
          </a:p>
          <a:p>
            <a:endParaRPr lang="en-GB" dirty="0"/>
          </a:p>
        </p:txBody>
      </p:sp>
      <p:sp>
        <p:nvSpPr>
          <p:cNvPr id="9" name="TextBox 8"/>
          <p:cNvSpPr txBox="1"/>
          <p:nvPr/>
        </p:nvSpPr>
        <p:spPr>
          <a:xfrm>
            <a:off x="4841445" y="736018"/>
            <a:ext cx="1148972" cy="83099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dirty="0" err="1"/>
              <a:t>a</a:t>
            </a:r>
            <a:r>
              <a:rPr lang="en-GB" sz="1200" dirty="0" err="1" smtClean="0"/>
              <a:t>ller</a:t>
            </a:r>
            <a:r>
              <a:rPr lang="en-GB" sz="1200" dirty="0" smtClean="0"/>
              <a:t>- to go</a:t>
            </a:r>
          </a:p>
          <a:p>
            <a:r>
              <a:rPr lang="en-GB" sz="1200" dirty="0" err="1"/>
              <a:t>v</a:t>
            </a:r>
            <a:r>
              <a:rPr lang="en-GB" sz="1200" dirty="0" err="1" smtClean="0"/>
              <a:t>isiter</a:t>
            </a:r>
            <a:r>
              <a:rPr lang="en-GB" sz="1200" dirty="0" smtClean="0"/>
              <a:t> – to visit</a:t>
            </a:r>
          </a:p>
          <a:p>
            <a:r>
              <a:rPr lang="en-GB" sz="1200" dirty="0"/>
              <a:t>m</a:t>
            </a:r>
            <a:r>
              <a:rPr lang="en-GB" sz="1200" dirty="0" smtClean="0"/>
              <a:t>anger- to eat</a:t>
            </a:r>
          </a:p>
          <a:p>
            <a:r>
              <a:rPr lang="en-GB" sz="1200" dirty="0"/>
              <a:t>f</a:t>
            </a:r>
            <a:r>
              <a:rPr lang="en-GB" sz="1200" dirty="0" smtClean="0"/>
              <a:t>aire – to do</a:t>
            </a:r>
            <a:endParaRPr lang="en-GB" sz="1200" dirty="0"/>
          </a:p>
        </p:txBody>
      </p:sp>
      <p:sp>
        <p:nvSpPr>
          <p:cNvPr id="10" name="TextBox 9"/>
          <p:cNvSpPr txBox="1"/>
          <p:nvPr/>
        </p:nvSpPr>
        <p:spPr>
          <a:xfrm>
            <a:off x="6592308" y="77478"/>
            <a:ext cx="2304256" cy="290848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100" b="1" dirty="0" smtClean="0"/>
              <a:t>Pluperfect</a:t>
            </a:r>
            <a:r>
              <a:rPr lang="en-GB" sz="1100" dirty="0" smtClean="0"/>
              <a:t> – say what you “had been” doing when something happened.</a:t>
            </a:r>
          </a:p>
          <a:p>
            <a:endParaRPr lang="en-GB" dirty="0"/>
          </a:p>
          <a:p>
            <a:r>
              <a:rPr lang="en-GB" sz="1200" dirty="0" smtClean="0"/>
              <a:t> </a:t>
            </a:r>
            <a:r>
              <a:rPr lang="en-GB" sz="1200" dirty="0" err="1" smtClean="0"/>
              <a:t>j’avais</a:t>
            </a:r>
            <a:r>
              <a:rPr lang="en-GB" sz="1200" dirty="0" smtClean="0"/>
              <a:t> vu – I had seen</a:t>
            </a:r>
          </a:p>
          <a:p>
            <a:r>
              <a:rPr lang="en-GB" sz="1200" dirty="0" err="1" smtClean="0"/>
              <a:t>J’avais</a:t>
            </a:r>
            <a:r>
              <a:rPr lang="en-GB" sz="1200" dirty="0"/>
              <a:t> </a:t>
            </a:r>
            <a:r>
              <a:rPr lang="en-GB" sz="1200" dirty="0" err="1" smtClean="0"/>
              <a:t>regardé</a:t>
            </a:r>
            <a:r>
              <a:rPr lang="en-GB" sz="1200" dirty="0" smtClean="0"/>
              <a:t> – I had watched</a:t>
            </a:r>
          </a:p>
          <a:p>
            <a:r>
              <a:rPr lang="en-GB" sz="1200" dirty="0" err="1" smtClean="0"/>
              <a:t>J’étais</a:t>
            </a:r>
            <a:r>
              <a:rPr lang="en-GB" sz="1200" dirty="0" smtClean="0"/>
              <a:t> </a:t>
            </a:r>
            <a:r>
              <a:rPr lang="en-GB" sz="1200" dirty="0" err="1" smtClean="0"/>
              <a:t>parti</a:t>
            </a:r>
            <a:r>
              <a:rPr lang="en-GB" sz="1200" dirty="0" smtClean="0"/>
              <a:t>(e)- I had left</a:t>
            </a:r>
          </a:p>
          <a:p>
            <a:r>
              <a:rPr lang="en-GB" sz="1200" dirty="0" err="1" smtClean="0"/>
              <a:t>J’etais</a:t>
            </a:r>
            <a:r>
              <a:rPr lang="en-GB" sz="1200" dirty="0" smtClean="0"/>
              <a:t> </a:t>
            </a:r>
            <a:r>
              <a:rPr lang="en-GB" sz="1200" dirty="0" err="1" smtClean="0"/>
              <a:t>arrivé</a:t>
            </a:r>
            <a:r>
              <a:rPr lang="en-GB" sz="1200" dirty="0" smtClean="0"/>
              <a:t>(e)- I had arrived</a:t>
            </a:r>
          </a:p>
          <a:p>
            <a:endParaRPr lang="en-GB" sz="1200" dirty="0"/>
          </a:p>
          <a:p>
            <a:r>
              <a:rPr lang="en-GB" sz="1200" dirty="0" err="1" smtClean="0"/>
              <a:t>J’étais</a:t>
            </a:r>
            <a:r>
              <a:rPr lang="en-GB" sz="1200" dirty="0" smtClean="0"/>
              <a:t> </a:t>
            </a:r>
            <a:r>
              <a:rPr lang="en-GB" sz="1200" dirty="0" err="1" smtClean="0"/>
              <a:t>parti</a:t>
            </a:r>
            <a:r>
              <a:rPr lang="en-GB" sz="1200" dirty="0" smtClean="0"/>
              <a:t>(e) </a:t>
            </a:r>
            <a:r>
              <a:rPr lang="en-GB" sz="1200" dirty="0" err="1" smtClean="0"/>
              <a:t>quand</a:t>
            </a:r>
            <a:r>
              <a:rPr lang="en-GB" sz="1200" dirty="0" smtClean="0"/>
              <a:t> le film a </a:t>
            </a:r>
            <a:r>
              <a:rPr lang="en-GB" sz="1200" dirty="0" err="1" smtClean="0"/>
              <a:t>commencé</a:t>
            </a:r>
            <a:r>
              <a:rPr lang="en-GB" sz="1200" dirty="0" smtClean="0"/>
              <a:t> – I had left when the film started.</a:t>
            </a:r>
          </a:p>
          <a:p>
            <a:r>
              <a:rPr lang="en-GB" sz="1200" dirty="0" err="1" smtClean="0"/>
              <a:t>J’étais</a:t>
            </a:r>
            <a:r>
              <a:rPr lang="en-GB" sz="1200" dirty="0" smtClean="0"/>
              <a:t> </a:t>
            </a:r>
            <a:r>
              <a:rPr lang="en-GB" sz="1200" dirty="0" err="1" smtClean="0"/>
              <a:t>arrivé</a:t>
            </a:r>
            <a:r>
              <a:rPr lang="en-GB" sz="1200" dirty="0" smtClean="0"/>
              <a:t>(e) </a:t>
            </a:r>
            <a:r>
              <a:rPr lang="en-GB" sz="1200" dirty="0" err="1" smtClean="0"/>
              <a:t>quand</a:t>
            </a:r>
            <a:r>
              <a:rPr lang="en-GB" sz="1200" dirty="0" smtClean="0"/>
              <a:t> </a:t>
            </a:r>
            <a:r>
              <a:rPr lang="en-GB" sz="1200" dirty="0" err="1" smtClean="0"/>
              <a:t>il</a:t>
            </a:r>
            <a:r>
              <a:rPr lang="en-GB" sz="1200" dirty="0" smtClean="0"/>
              <a:t> a commence à </a:t>
            </a:r>
            <a:r>
              <a:rPr lang="en-GB" sz="1200" dirty="0" err="1" smtClean="0"/>
              <a:t>pleuvoir</a:t>
            </a:r>
            <a:r>
              <a:rPr lang="en-GB" sz="1200" dirty="0" smtClean="0"/>
              <a:t>- I had arrived when it started to rain.</a:t>
            </a:r>
            <a:endParaRPr lang="en-GB" sz="1200" dirty="0"/>
          </a:p>
        </p:txBody>
      </p:sp>
      <p:sp>
        <p:nvSpPr>
          <p:cNvPr id="11" name="TextBox 10"/>
          <p:cNvSpPr txBox="1"/>
          <p:nvPr/>
        </p:nvSpPr>
        <p:spPr>
          <a:xfrm>
            <a:off x="6475566" y="3202523"/>
            <a:ext cx="2304256" cy="28187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579876" y="3070829"/>
            <a:ext cx="2332057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 err="1" smtClean="0"/>
              <a:t>En</a:t>
            </a:r>
            <a:r>
              <a:rPr lang="en-GB" sz="1200" b="1" dirty="0" smtClean="0"/>
              <a:t> +present participle</a:t>
            </a:r>
          </a:p>
          <a:p>
            <a:r>
              <a:rPr lang="en-GB" sz="1200" dirty="0" smtClean="0"/>
              <a:t>On doing / while doing</a:t>
            </a:r>
          </a:p>
          <a:p>
            <a:endParaRPr lang="en-GB" sz="1200" dirty="0"/>
          </a:p>
          <a:p>
            <a:r>
              <a:rPr lang="en-GB" sz="1200" dirty="0" err="1" smtClean="0"/>
              <a:t>En</a:t>
            </a:r>
            <a:r>
              <a:rPr lang="en-GB" sz="1200" dirty="0" smtClean="0"/>
              <a:t> </a:t>
            </a:r>
            <a:r>
              <a:rPr lang="en-GB" sz="1200" dirty="0" err="1" smtClean="0"/>
              <a:t>arrivant</a:t>
            </a:r>
            <a:r>
              <a:rPr lang="en-GB" sz="1200" dirty="0" smtClean="0"/>
              <a:t>- On arriving</a:t>
            </a:r>
          </a:p>
          <a:p>
            <a:r>
              <a:rPr lang="en-GB" sz="1200" dirty="0" err="1" smtClean="0"/>
              <a:t>En</a:t>
            </a:r>
            <a:r>
              <a:rPr lang="en-GB" sz="1200" dirty="0" smtClean="0"/>
              <a:t> </a:t>
            </a:r>
            <a:r>
              <a:rPr lang="en-GB" sz="1200" dirty="0" err="1" smtClean="0"/>
              <a:t>jouant</a:t>
            </a:r>
            <a:r>
              <a:rPr lang="en-GB" sz="1200" dirty="0" smtClean="0"/>
              <a:t>-On playing</a:t>
            </a:r>
          </a:p>
          <a:p>
            <a:r>
              <a:rPr lang="en-GB" sz="1200" dirty="0" err="1" smtClean="0"/>
              <a:t>En</a:t>
            </a:r>
            <a:r>
              <a:rPr lang="en-GB" sz="1200" dirty="0" smtClean="0"/>
              <a:t> entrant –on entering</a:t>
            </a:r>
          </a:p>
          <a:p>
            <a:r>
              <a:rPr lang="en-GB" sz="1200" dirty="0" err="1" smtClean="0"/>
              <a:t>En</a:t>
            </a:r>
            <a:r>
              <a:rPr lang="en-GB" sz="1200" dirty="0" smtClean="0"/>
              <a:t> </a:t>
            </a:r>
            <a:r>
              <a:rPr lang="en-GB" sz="1200" dirty="0" err="1" smtClean="0"/>
              <a:t>mangeant</a:t>
            </a:r>
            <a:r>
              <a:rPr lang="en-GB" sz="1200" dirty="0" smtClean="0"/>
              <a:t> on eating</a:t>
            </a:r>
          </a:p>
          <a:p>
            <a:r>
              <a:rPr lang="en-GB" sz="1200" dirty="0" err="1" smtClean="0"/>
              <a:t>En</a:t>
            </a:r>
            <a:r>
              <a:rPr lang="en-GB" sz="1200" dirty="0" smtClean="0"/>
              <a:t> visitant –on visiting</a:t>
            </a:r>
          </a:p>
          <a:p>
            <a:r>
              <a:rPr lang="en-GB" sz="1200" dirty="0" err="1" smtClean="0"/>
              <a:t>En</a:t>
            </a:r>
            <a:r>
              <a:rPr lang="en-GB" sz="1200" dirty="0" smtClean="0"/>
              <a:t> </a:t>
            </a:r>
            <a:r>
              <a:rPr lang="en-GB" sz="1200" dirty="0" err="1" smtClean="0"/>
              <a:t>allant</a:t>
            </a:r>
            <a:r>
              <a:rPr lang="en-GB" sz="1200" dirty="0" smtClean="0"/>
              <a:t> –on going</a:t>
            </a:r>
            <a:endParaRPr lang="en-GB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2882012" y="2769412"/>
            <a:ext cx="3622666" cy="397031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dirty="0" smtClean="0"/>
              <a:t>Use other subjects with verbs</a:t>
            </a:r>
          </a:p>
          <a:p>
            <a:r>
              <a:rPr lang="en-GB" sz="1200" dirty="0" smtClean="0"/>
              <a:t>.</a:t>
            </a:r>
          </a:p>
          <a:p>
            <a:endParaRPr lang="en-GB" sz="1200" dirty="0"/>
          </a:p>
          <a:p>
            <a:endParaRPr lang="en-GB" sz="1200" dirty="0" smtClean="0"/>
          </a:p>
          <a:p>
            <a:endParaRPr lang="en-GB" sz="1200" dirty="0"/>
          </a:p>
          <a:p>
            <a:endParaRPr lang="en-GB" sz="1200" dirty="0" smtClean="0"/>
          </a:p>
          <a:p>
            <a:endParaRPr lang="en-GB" sz="1200" dirty="0"/>
          </a:p>
          <a:p>
            <a:endParaRPr lang="en-GB" sz="1200" dirty="0" smtClean="0"/>
          </a:p>
          <a:p>
            <a:endParaRPr lang="en-GB" sz="1200" dirty="0"/>
          </a:p>
          <a:p>
            <a:endParaRPr lang="en-GB" sz="1200" dirty="0" smtClean="0"/>
          </a:p>
          <a:p>
            <a:endParaRPr lang="en-GB" sz="1200" dirty="0"/>
          </a:p>
          <a:p>
            <a:endParaRPr lang="en-GB" sz="1200" dirty="0" smtClean="0"/>
          </a:p>
          <a:p>
            <a:endParaRPr lang="en-GB" sz="1200" dirty="0"/>
          </a:p>
          <a:p>
            <a:endParaRPr lang="en-GB" sz="1200" dirty="0" smtClean="0"/>
          </a:p>
          <a:p>
            <a:endParaRPr lang="en-GB" sz="1200" dirty="0"/>
          </a:p>
          <a:p>
            <a:endParaRPr lang="en-GB" sz="1200" dirty="0" smtClean="0"/>
          </a:p>
          <a:p>
            <a:endParaRPr lang="en-GB" sz="1200" dirty="0"/>
          </a:p>
          <a:p>
            <a:endParaRPr lang="en-GB" sz="1200" dirty="0" smtClean="0"/>
          </a:p>
          <a:p>
            <a:endParaRPr lang="en-GB" sz="1200" dirty="0"/>
          </a:p>
          <a:p>
            <a:endParaRPr lang="en-GB" sz="1200" dirty="0" smtClean="0"/>
          </a:p>
          <a:p>
            <a:endParaRPr lang="en-GB" sz="1200" dirty="0"/>
          </a:p>
        </p:txBody>
      </p:sp>
      <p:graphicFrame>
        <p:nvGraphicFramePr>
          <p:cNvPr id="14" name="Table 13"/>
          <p:cNvGraphicFramePr>
            <a:graphicFrameLocks noGrp="1"/>
          </p:cNvGraphicFramePr>
          <p:nvPr>
            <p:extLst/>
          </p:nvPr>
        </p:nvGraphicFramePr>
        <p:xfrm>
          <a:off x="2957210" y="3104546"/>
          <a:ext cx="3405860" cy="345490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51465">
                  <a:extLst>
                    <a:ext uri="{9D8B030D-6E8A-4147-A177-3AD203B41FA5}">
                      <a16:colId xmlns:a16="http://schemas.microsoft.com/office/drawing/2014/main" val="3040155948"/>
                    </a:ext>
                  </a:extLst>
                </a:gridCol>
                <a:gridCol w="851465">
                  <a:extLst>
                    <a:ext uri="{9D8B030D-6E8A-4147-A177-3AD203B41FA5}">
                      <a16:colId xmlns:a16="http://schemas.microsoft.com/office/drawing/2014/main" val="1623856696"/>
                    </a:ext>
                  </a:extLst>
                </a:gridCol>
                <a:gridCol w="851465">
                  <a:extLst>
                    <a:ext uri="{9D8B030D-6E8A-4147-A177-3AD203B41FA5}">
                      <a16:colId xmlns:a16="http://schemas.microsoft.com/office/drawing/2014/main" val="2626887816"/>
                    </a:ext>
                  </a:extLst>
                </a:gridCol>
                <a:gridCol w="851465">
                  <a:extLst>
                    <a:ext uri="{9D8B030D-6E8A-4147-A177-3AD203B41FA5}">
                      <a16:colId xmlns:a16="http://schemas.microsoft.com/office/drawing/2014/main" val="2818593889"/>
                    </a:ext>
                  </a:extLst>
                </a:gridCol>
              </a:tblGrid>
              <a:tr h="362572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Present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Past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Future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500265"/>
                  </a:ext>
                </a:extLst>
              </a:tr>
              <a:tr h="362572"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aller</a:t>
                      </a:r>
                      <a:endParaRPr lang="en-GB" sz="1200" dirty="0" smtClean="0"/>
                    </a:p>
                    <a:p>
                      <a:r>
                        <a:rPr lang="en-GB" sz="1200" dirty="0" smtClean="0"/>
                        <a:t>(to go)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Je </a:t>
                      </a:r>
                      <a:r>
                        <a:rPr lang="en-GB" sz="1200" dirty="0" err="1" smtClean="0"/>
                        <a:t>vais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Je </a:t>
                      </a:r>
                      <a:r>
                        <a:rPr lang="en-GB" sz="1200" dirty="0" err="1" smtClean="0"/>
                        <a:t>suis</a:t>
                      </a:r>
                      <a:r>
                        <a:rPr lang="en-GB" sz="1200" dirty="0" smtClean="0"/>
                        <a:t> </a:t>
                      </a:r>
                      <a:r>
                        <a:rPr lang="en-GB" sz="1200" dirty="0" err="1" smtClean="0"/>
                        <a:t>allé</a:t>
                      </a:r>
                      <a:r>
                        <a:rPr lang="en-GB" sz="1200" dirty="0" smtClean="0"/>
                        <a:t>(e)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Je </a:t>
                      </a:r>
                      <a:r>
                        <a:rPr lang="en-GB" sz="1200" dirty="0" err="1" smtClean="0"/>
                        <a:t>vais</a:t>
                      </a:r>
                      <a:r>
                        <a:rPr lang="en-GB" sz="1200" dirty="0" smtClean="0"/>
                        <a:t> </a:t>
                      </a:r>
                      <a:r>
                        <a:rPr lang="en-GB" sz="1200" dirty="0" err="1" smtClean="0"/>
                        <a:t>aller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758676"/>
                  </a:ext>
                </a:extLst>
              </a:tr>
              <a:tr h="3625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On </a:t>
                      </a:r>
                      <a:r>
                        <a:rPr lang="en-GB" sz="1200" dirty="0" err="1" smtClean="0"/>
                        <a:t>va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On </a:t>
                      </a:r>
                      <a:r>
                        <a:rPr lang="en-GB" sz="1200" dirty="0" err="1" smtClean="0"/>
                        <a:t>est</a:t>
                      </a:r>
                      <a:r>
                        <a:rPr lang="en-GB" sz="1200" dirty="0" smtClean="0"/>
                        <a:t> </a:t>
                      </a:r>
                      <a:r>
                        <a:rPr lang="en-GB" sz="1200" dirty="0" err="1" smtClean="0"/>
                        <a:t>allé</a:t>
                      </a:r>
                      <a:r>
                        <a:rPr lang="en-GB" sz="1200" dirty="0" smtClean="0"/>
                        <a:t>(e)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On </a:t>
                      </a:r>
                      <a:r>
                        <a:rPr lang="en-GB" sz="1200" dirty="0" err="1" smtClean="0"/>
                        <a:t>va</a:t>
                      </a:r>
                      <a:r>
                        <a:rPr lang="en-GB" sz="1200" dirty="0" smtClean="0"/>
                        <a:t> </a:t>
                      </a:r>
                      <a:r>
                        <a:rPr lang="en-GB" sz="1200" dirty="0" err="1" smtClean="0"/>
                        <a:t>aller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6329099"/>
                  </a:ext>
                </a:extLst>
              </a:tr>
              <a:tr h="803143"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manger</a:t>
                      </a:r>
                    </a:p>
                    <a:p>
                      <a:r>
                        <a:rPr lang="en-GB" sz="1200" dirty="0" smtClean="0"/>
                        <a:t>(to eat)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Je mange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J’ai</a:t>
                      </a:r>
                      <a:r>
                        <a:rPr lang="en-GB" sz="1200" dirty="0" smtClean="0"/>
                        <a:t> </a:t>
                      </a:r>
                      <a:r>
                        <a:rPr lang="en-GB" sz="1200" dirty="0" err="1" smtClean="0"/>
                        <a:t>mangé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Je </a:t>
                      </a:r>
                      <a:r>
                        <a:rPr lang="en-GB" sz="1200" dirty="0" err="1" smtClean="0"/>
                        <a:t>vais</a:t>
                      </a:r>
                      <a:r>
                        <a:rPr lang="en-GB" sz="1200" dirty="0" smtClean="0"/>
                        <a:t> manger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5210349"/>
                  </a:ext>
                </a:extLst>
              </a:tr>
              <a:tr h="3625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On mange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On a </a:t>
                      </a:r>
                      <a:r>
                        <a:rPr lang="en-GB" sz="1200" dirty="0" err="1" smtClean="0"/>
                        <a:t>mangé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On </a:t>
                      </a:r>
                      <a:r>
                        <a:rPr lang="en-GB" sz="1200" dirty="0" err="1" smtClean="0"/>
                        <a:t>va</a:t>
                      </a:r>
                      <a:r>
                        <a:rPr lang="en-GB" sz="1200" dirty="0" smtClean="0"/>
                        <a:t> manger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7711333"/>
                  </a:ext>
                </a:extLst>
              </a:tr>
              <a:tr h="362572"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jouer</a:t>
                      </a:r>
                      <a:endParaRPr lang="en-GB" sz="1200" dirty="0" smtClean="0"/>
                    </a:p>
                    <a:p>
                      <a:r>
                        <a:rPr lang="en-GB" sz="1200" dirty="0" smtClean="0"/>
                        <a:t>(to play)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Je </a:t>
                      </a:r>
                      <a:r>
                        <a:rPr lang="en-GB" sz="1200" dirty="0" err="1" smtClean="0"/>
                        <a:t>joue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err="1" smtClean="0"/>
                        <a:t>J’ai</a:t>
                      </a:r>
                      <a:r>
                        <a:rPr lang="en-GB" sz="1200" dirty="0" smtClean="0"/>
                        <a:t> </a:t>
                      </a:r>
                      <a:r>
                        <a:rPr lang="en-GB" sz="1200" dirty="0" err="1" smtClean="0"/>
                        <a:t>joué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Je </a:t>
                      </a:r>
                      <a:r>
                        <a:rPr lang="en-GB" sz="1200" dirty="0" err="1" smtClean="0"/>
                        <a:t>vais</a:t>
                      </a:r>
                      <a:r>
                        <a:rPr lang="en-GB" sz="1200" dirty="0" smtClean="0"/>
                        <a:t> </a:t>
                      </a:r>
                      <a:r>
                        <a:rPr lang="en-GB" sz="1200" dirty="0" err="1" smtClean="0"/>
                        <a:t>jouer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108176"/>
                  </a:ext>
                </a:extLst>
              </a:tr>
              <a:tr h="362572">
                <a:tc>
                  <a:txBody>
                    <a:bodyPr/>
                    <a:lstStyle/>
                    <a:p>
                      <a:endParaRPr lang="en-GB" sz="12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On </a:t>
                      </a:r>
                      <a:r>
                        <a:rPr lang="en-GB" sz="1200" dirty="0" err="1" smtClean="0"/>
                        <a:t>joue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On a </a:t>
                      </a:r>
                      <a:r>
                        <a:rPr lang="en-GB" sz="1200" dirty="0" err="1" smtClean="0"/>
                        <a:t>joué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200" dirty="0" smtClean="0"/>
                        <a:t>On </a:t>
                      </a:r>
                      <a:r>
                        <a:rPr lang="en-GB" sz="1200" dirty="0" err="1" smtClean="0"/>
                        <a:t>va</a:t>
                      </a:r>
                      <a:r>
                        <a:rPr lang="en-GB" sz="1200" dirty="0" smtClean="0"/>
                        <a:t> </a:t>
                      </a:r>
                      <a:r>
                        <a:rPr lang="en-GB" sz="1200" dirty="0" err="1" smtClean="0"/>
                        <a:t>jouer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3360672"/>
                  </a:ext>
                </a:extLst>
              </a:tr>
            </a:tbl>
          </a:graphicData>
        </a:graphic>
      </p:graphicFrame>
      <p:sp>
        <p:nvSpPr>
          <p:cNvPr id="15" name="TextBox 14"/>
          <p:cNvSpPr txBox="1"/>
          <p:nvPr/>
        </p:nvSpPr>
        <p:spPr>
          <a:xfrm>
            <a:off x="6592308" y="4985404"/>
            <a:ext cx="2551692" cy="17543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GB" sz="1200" b="1" u="sng" dirty="0"/>
              <a:t>S</a:t>
            </a:r>
            <a:r>
              <a:rPr lang="en-GB" sz="1200" b="1" u="sng" dirty="0" smtClean="0"/>
              <a:t>ubjunctive phrases</a:t>
            </a:r>
          </a:p>
          <a:p>
            <a:endParaRPr lang="en-GB" sz="1200" dirty="0"/>
          </a:p>
          <a:p>
            <a:r>
              <a:rPr lang="en-GB" sz="1200" dirty="0" smtClean="0"/>
              <a:t>Bien que…. Although</a:t>
            </a:r>
          </a:p>
          <a:p>
            <a:r>
              <a:rPr lang="en-GB" sz="1200" dirty="0" smtClean="0"/>
              <a:t>Il </a:t>
            </a:r>
            <a:r>
              <a:rPr lang="en-GB" sz="1200" dirty="0" err="1" smtClean="0"/>
              <a:t>faut</a:t>
            </a:r>
            <a:r>
              <a:rPr lang="en-GB" sz="1200" dirty="0" smtClean="0"/>
              <a:t> que – it’s necessary that</a:t>
            </a:r>
          </a:p>
          <a:p>
            <a:r>
              <a:rPr lang="en-GB" sz="1200" dirty="0" err="1" smtClean="0"/>
              <a:t>C’est</a:t>
            </a:r>
            <a:r>
              <a:rPr lang="en-GB" sz="1200" dirty="0" smtClean="0"/>
              <a:t> </a:t>
            </a:r>
            <a:r>
              <a:rPr lang="en-GB" sz="1200" dirty="0" err="1" smtClean="0"/>
              <a:t>dommage</a:t>
            </a:r>
            <a:r>
              <a:rPr lang="en-GB" sz="1200" dirty="0" smtClean="0"/>
              <a:t> que- it’s a shame that</a:t>
            </a:r>
          </a:p>
          <a:p>
            <a:r>
              <a:rPr lang="en-GB" sz="1200" dirty="0" smtClean="0"/>
              <a:t>Pour que – so that</a:t>
            </a:r>
          </a:p>
          <a:p>
            <a:endParaRPr lang="en-GB" sz="1200" dirty="0"/>
          </a:p>
          <a:p>
            <a:r>
              <a:rPr lang="en-GB" sz="1200" dirty="0" err="1" smtClean="0"/>
              <a:t>J’aille</a:t>
            </a:r>
            <a:r>
              <a:rPr lang="en-GB" sz="1200" dirty="0" smtClean="0"/>
              <a:t> – I go       </a:t>
            </a:r>
            <a:r>
              <a:rPr lang="en-GB" sz="1200" dirty="0" err="1" smtClean="0"/>
              <a:t>j’aie</a:t>
            </a:r>
            <a:r>
              <a:rPr lang="en-GB" sz="1200" dirty="0" smtClean="0"/>
              <a:t> – I have</a:t>
            </a:r>
          </a:p>
          <a:p>
            <a:r>
              <a:rPr lang="en-GB" sz="1200" dirty="0" smtClean="0"/>
              <a:t>Je </a:t>
            </a:r>
            <a:r>
              <a:rPr lang="en-GB" sz="1200" dirty="0" err="1" smtClean="0"/>
              <a:t>sois</a:t>
            </a:r>
            <a:r>
              <a:rPr lang="en-GB" sz="1200" dirty="0" smtClean="0"/>
              <a:t> – I am    je </a:t>
            </a:r>
            <a:r>
              <a:rPr lang="en-GB" sz="1200" dirty="0" err="1" smtClean="0"/>
              <a:t>puisse</a:t>
            </a:r>
            <a:r>
              <a:rPr lang="en-GB" sz="1200" dirty="0" smtClean="0"/>
              <a:t> – I can</a:t>
            </a:r>
            <a:endParaRPr lang="en-GB" dirty="0"/>
          </a:p>
        </p:txBody>
      </p:sp>
      <p:pic>
        <p:nvPicPr>
          <p:cNvPr id="16" name="Picture 2" descr="C:\Users\ltempest.805\AppData\Local\Microsoft\Windows\Temporary Internet Files\Content.IE5\S3FDOCET\French fla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2882012" y="1928831"/>
            <a:ext cx="576064" cy="59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ltempest.805\AppData\Local\Microsoft\Windows\Temporary Internet Files\Content.IE5\S3FDOCET\French flag[1]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 flipV="1">
            <a:off x="5866832" y="1908344"/>
            <a:ext cx="576064" cy="590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1911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3200" dirty="0" smtClean="0"/>
              <a:t>Transferable </a:t>
            </a:r>
            <a:r>
              <a:rPr lang="en-GB" sz="3200" dirty="0" err="1" smtClean="0"/>
              <a:t>Language:Speaking</a:t>
            </a:r>
            <a:r>
              <a:rPr lang="en-GB" sz="3200" dirty="0" smtClean="0"/>
              <a:t> and Writing</a:t>
            </a:r>
            <a:br>
              <a:rPr lang="en-GB" sz="3200" dirty="0" smtClean="0"/>
            </a:br>
            <a:r>
              <a:rPr lang="en-GB" sz="3200" b="1" dirty="0" smtClean="0"/>
              <a:t>Present Tense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/>
          <a:lstStyle/>
          <a:p>
            <a:pPr marL="0" indent="0">
              <a:buNone/>
            </a:pPr>
            <a:r>
              <a:rPr lang="en-GB" b="1" dirty="0" err="1"/>
              <a:t>Normalement</a:t>
            </a:r>
            <a:r>
              <a:rPr lang="en-GB" b="1" dirty="0"/>
              <a:t> </a:t>
            </a:r>
            <a:r>
              <a:rPr lang="en-GB" b="1" dirty="0" smtClean="0"/>
              <a:t>…….      </a:t>
            </a:r>
            <a:r>
              <a:rPr lang="en-GB" b="1" dirty="0" err="1" smtClean="0"/>
              <a:t>D’habitude</a:t>
            </a:r>
            <a:r>
              <a:rPr lang="en-GB" b="1" dirty="0" smtClean="0"/>
              <a:t>……..(Usually)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dirty="0"/>
              <a:t>Je </a:t>
            </a:r>
            <a:r>
              <a:rPr lang="en-GB" dirty="0" err="1"/>
              <a:t>vais</a:t>
            </a:r>
            <a:r>
              <a:rPr lang="en-GB" dirty="0"/>
              <a:t> – I go			Je </a:t>
            </a:r>
            <a:r>
              <a:rPr lang="en-GB" dirty="0" err="1"/>
              <a:t>regarde</a:t>
            </a:r>
            <a:r>
              <a:rPr lang="en-GB" dirty="0"/>
              <a:t> – I </a:t>
            </a:r>
            <a:r>
              <a:rPr lang="en-GB" dirty="0" smtClean="0"/>
              <a:t>watch</a:t>
            </a:r>
            <a:endParaRPr lang="en-GB" dirty="0"/>
          </a:p>
          <a:p>
            <a:pPr marL="0" indent="0">
              <a:buNone/>
            </a:pPr>
            <a:r>
              <a:rPr lang="en-GB" dirty="0"/>
              <a:t>Je mange – I eat		</a:t>
            </a:r>
            <a:r>
              <a:rPr lang="en-GB" dirty="0" smtClean="0"/>
              <a:t>	Je </a:t>
            </a:r>
            <a:r>
              <a:rPr lang="en-GB" dirty="0" err="1"/>
              <a:t>fais</a:t>
            </a:r>
            <a:r>
              <a:rPr lang="en-GB" dirty="0"/>
              <a:t> – I do/make</a:t>
            </a:r>
          </a:p>
          <a:p>
            <a:pPr marL="0" indent="0">
              <a:buNone/>
            </a:pPr>
            <a:r>
              <a:rPr lang="en-GB" dirty="0"/>
              <a:t>Je bois – I drink			</a:t>
            </a:r>
            <a:r>
              <a:rPr lang="en-GB" dirty="0" err="1"/>
              <a:t>c’est</a:t>
            </a:r>
            <a:r>
              <a:rPr lang="en-GB" dirty="0"/>
              <a:t>- it is</a:t>
            </a:r>
          </a:p>
          <a:p>
            <a:pPr marL="0" indent="0">
              <a:buNone/>
            </a:pPr>
            <a:r>
              <a:rPr lang="en-GB" dirty="0"/>
              <a:t>Je </a:t>
            </a:r>
            <a:r>
              <a:rPr lang="en-GB" dirty="0" err="1"/>
              <a:t>joue</a:t>
            </a:r>
            <a:r>
              <a:rPr lang="en-GB" dirty="0"/>
              <a:t> – I play			</a:t>
            </a:r>
            <a:r>
              <a:rPr lang="en-GB" dirty="0" err="1"/>
              <a:t>il</a:t>
            </a:r>
            <a:r>
              <a:rPr lang="en-GB" dirty="0"/>
              <a:t> y a – there is</a:t>
            </a:r>
          </a:p>
          <a:p>
            <a:pPr marL="0" indent="0">
              <a:buNone/>
            </a:pPr>
            <a:r>
              <a:rPr lang="en-GB" dirty="0"/>
              <a:t>Je </a:t>
            </a:r>
            <a:r>
              <a:rPr lang="en-GB" dirty="0" err="1"/>
              <a:t>visite</a:t>
            </a:r>
            <a:r>
              <a:rPr lang="en-GB" dirty="0"/>
              <a:t> – I visit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2050" name="Picture 2" descr="C:\Users\ltempest.805\AppData\Local\Microsoft\Windows\Temporary Internet Files\Content.IE5\1NU5Z017\French_fla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685090" cy="64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ltempest.805\AppData\Local\Microsoft\Windows\Temporary Internet Files\Content.IE5\1NU5Z017\French_fla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277" y="0"/>
            <a:ext cx="685090" cy="64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036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3200" dirty="0" smtClean="0"/>
              <a:t>Transferable </a:t>
            </a:r>
            <a:r>
              <a:rPr lang="en-GB" sz="3200" dirty="0" err="1" smtClean="0"/>
              <a:t>Language:Speaking</a:t>
            </a:r>
            <a:r>
              <a:rPr lang="en-GB" sz="3200" dirty="0" smtClean="0"/>
              <a:t> and Writing</a:t>
            </a:r>
            <a:br>
              <a:rPr lang="en-GB" sz="3200" dirty="0" smtClean="0"/>
            </a:br>
            <a:r>
              <a:rPr lang="en-GB" sz="3200" b="1" dirty="0" smtClean="0"/>
              <a:t>Past Tense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b="1" dirty="0" err="1" smtClean="0"/>
              <a:t>Hier</a:t>
            </a:r>
            <a:r>
              <a:rPr lang="en-GB" b="1" dirty="0" smtClean="0"/>
              <a:t>…….(Yesterday)</a:t>
            </a:r>
          </a:p>
          <a:p>
            <a:pPr marL="0" indent="0">
              <a:buNone/>
            </a:pPr>
            <a:r>
              <a:rPr lang="en-GB" b="1" dirty="0" smtClean="0"/>
              <a:t>le </a:t>
            </a:r>
            <a:r>
              <a:rPr lang="en-GB" b="1" dirty="0"/>
              <a:t>week-end </a:t>
            </a:r>
            <a:r>
              <a:rPr lang="en-GB" b="1" dirty="0" err="1" smtClean="0"/>
              <a:t>dernier</a:t>
            </a:r>
            <a:r>
              <a:rPr lang="en-GB" b="1" dirty="0" smtClean="0"/>
              <a:t>……(Last weekend)</a:t>
            </a:r>
            <a:endParaRPr lang="en-GB" b="1" dirty="0"/>
          </a:p>
          <a:p>
            <a:pPr marL="0" indent="0">
              <a:buNone/>
            </a:pPr>
            <a:r>
              <a:rPr lang="en-GB" b="1" dirty="0"/>
              <a:t>la </a:t>
            </a:r>
            <a:r>
              <a:rPr lang="en-GB" b="1" dirty="0" err="1"/>
              <a:t>semaine</a:t>
            </a:r>
            <a:r>
              <a:rPr lang="en-GB" b="1" dirty="0"/>
              <a:t> </a:t>
            </a:r>
            <a:r>
              <a:rPr lang="en-GB" b="1" dirty="0" err="1" smtClean="0"/>
              <a:t>dernière</a:t>
            </a:r>
            <a:r>
              <a:rPr lang="en-GB" b="1" dirty="0" smtClean="0"/>
              <a:t>………(Last week)</a:t>
            </a:r>
          </a:p>
          <a:p>
            <a:pPr marL="0" indent="0">
              <a:buNone/>
            </a:pPr>
            <a:r>
              <a:rPr lang="en-GB" b="1" dirty="0" err="1" smtClean="0"/>
              <a:t>l’année</a:t>
            </a:r>
            <a:r>
              <a:rPr lang="en-GB" b="1" dirty="0" smtClean="0"/>
              <a:t> </a:t>
            </a:r>
            <a:r>
              <a:rPr lang="en-GB" b="1" dirty="0" err="1" smtClean="0"/>
              <a:t>dernière</a:t>
            </a:r>
            <a:r>
              <a:rPr lang="en-GB" b="1" dirty="0" smtClean="0"/>
              <a:t>……(Last year)</a:t>
            </a:r>
          </a:p>
          <a:p>
            <a:pPr marL="0" indent="0">
              <a:buNone/>
            </a:pPr>
            <a:endParaRPr lang="en-GB" b="1" dirty="0" smtClean="0"/>
          </a:p>
          <a:p>
            <a:pPr marL="0" indent="0">
              <a:buNone/>
            </a:pPr>
            <a:r>
              <a:rPr lang="en-GB" dirty="0"/>
              <a:t>Je </a:t>
            </a:r>
            <a:r>
              <a:rPr lang="en-GB" dirty="0" err="1"/>
              <a:t>suis</a:t>
            </a:r>
            <a:r>
              <a:rPr lang="en-GB" dirty="0"/>
              <a:t> </a:t>
            </a:r>
            <a:r>
              <a:rPr lang="en-GB" dirty="0" err="1"/>
              <a:t>allé</a:t>
            </a:r>
            <a:r>
              <a:rPr lang="en-GB" dirty="0"/>
              <a:t>(e)- I went	</a:t>
            </a:r>
            <a:r>
              <a:rPr lang="en-GB" dirty="0" smtClean="0"/>
              <a:t>      </a:t>
            </a:r>
            <a:r>
              <a:rPr lang="en-GB" dirty="0" err="1" smtClean="0"/>
              <a:t>J’ai</a:t>
            </a:r>
            <a:r>
              <a:rPr lang="en-GB" dirty="0" smtClean="0"/>
              <a:t> </a:t>
            </a:r>
            <a:r>
              <a:rPr lang="en-GB" dirty="0" err="1"/>
              <a:t>regardé</a:t>
            </a:r>
            <a:r>
              <a:rPr lang="en-GB" dirty="0"/>
              <a:t> – I </a:t>
            </a:r>
            <a:r>
              <a:rPr lang="en-GB" dirty="0" smtClean="0"/>
              <a:t>watched</a:t>
            </a:r>
            <a:endParaRPr lang="en-GB" dirty="0"/>
          </a:p>
          <a:p>
            <a:pPr marL="0" indent="0">
              <a:buNone/>
            </a:pPr>
            <a:r>
              <a:rPr lang="en-GB" dirty="0" err="1"/>
              <a:t>J’ai</a:t>
            </a:r>
            <a:r>
              <a:rPr lang="en-GB" dirty="0"/>
              <a:t> </a:t>
            </a:r>
            <a:r>
              <a:rPr lang="en-GB" dirty="0" err="1" smtClean="0"/>
              <a:t>mangé</a:t>
            </a:r>
            <a:r>
              <a:rPr lang="en-GB" dirty="0" smtClean="0"/>
              <a:t>- </a:t>
            </a:r>
            <a:r>
              <a:rPr lang="en-GB" dirty="0"/>
              <a:t>I ate	</a:t>
            </a:r>
            <a:r>
              <a:rPr lang="en-GB" dirty="0" smtClean="0"/>
              <a:t>    	      </a:t>
            </a:r>
            <a:r>
              <a:rPr lang="en-GB" dirty="0" err="1" smtClean="0"/>
              <a:t>J’ai</a:t>
            </a:r>
            <a:r>
              <a:rPr lang="en-GB" dirty="0" smtClean="0"/>
              <a:t> </a:t>
            </a:r>
            <a:r>
              <a:rPr lang="en-GB" dirty="0"/>
              <a:t>fait – I did /made</a:t>
            </a:r>
          </a:p>
          <a:p>
            <a:pPr marL="0" indent="0">
              <a:buNone/>
            </a:pPr>
            <a:r>
              <a:rPr lang="en-GB" dirty="0" err="1"/>
              <a:t>J’ai</a:t>
            </a:r>
            <a:r>
              <a:rPr lang="en-GB" dirty="0"/>
              <a:t> </a:t>
            </a:r>
            <a:r>
              <a:rPr lang="en-GB" dirty="0" err="1"/>
              <a:t>bu</a:t>
            </a:r>
            <a:r>
              <a:rPr lang="en-GB" dirty="0"/>
              <a:t> – I drank		</a:t>
            </a:r>
            <a:r>
              <a:rPr lang="en-GB" dirty="0" smtClean="0"/>
              <a:t>       </a:t>
            </a:r>
            <a:r>
              <a:rPr lang="en-GB" dirty="0" err="1" smtClean="0"/>
              <a:t>c’était</a:t>
            </a:r>
            <a:r>
              <a:rPr lang="en-GB" dirty="0" smtClean="0"/>
              <a:t> </a:t>
            </a:r>
            <a:r>
              <a:rPr lang="en-GB" dirty="0"/>
              <a:t>– it was</a:t>
            </a:r>
          </a:p>
          <a:p>
            <a:pPr marL="0" indent="0">
              <a:buNone/>
            </a:pPr>
            <a:r>
              <a:rPr lang="en-GB" dirty="0" err="1"/>
              <a:t>J’ai</a:t>
            </a:r>
            <a:r>
              <a:rPr lang="en-GB" dirty="0"/>
              <a:t> </a:t>
            </a:r>
            <a:r>
              <a:rPr lang="en-GB" dirty="0" err="1"/>
              <a:t>joué</a:t>
            </a:r>
            <a:r>
              <a:rPr lang="en-GB" dirty="0"/>
              <a:t> – I played	</a:t>
            </a:r>
            <a:r>
              <a:rPr lang="en-GB" dirty="0" smtClean="0"/>
              <a:t>                   </a:t>
            </a:r>
            <a:r>
              <a:rPr lang="en-GB" dirty="0" err="1" smtClean="0"/>
              <a:t>il</a:t>
            </a:r>
            <a:r>
              <a:rPr lang="en-GB" dirty="0" smtClean="0"/>
              <a:t> </a:t>
            </a:r>
            <a:r>
              <a:rPr lang="en-GB" dirty="0"/>
              <a:t>y </a:t>
            </a:r>
            <a:r>
              <a:rPr lang="en-GB" dirty="0" err="1"/>
              <a:t>avait</a:t>
            </a:r>
            <a:r>
              <a:rPr lang="en-GB" dirty="0"/>
              <a:t>- there was</a:t>
            </a:r>
          </a:p>
          <a:p>
            <a:pPr marL="0" indent="0">
              <a:buNone/>
            </a:pPr>
            <a:r>
              <a:rPr lang="en-GB" dirty="0" err="1"/>
              <a:t>J’ai</a:t>
            </a:r>
            <a:r>
              <a:rPr lang="en-GB" dirty="0"/>
              <a:t> </a:t>
            </a:r>
            <a:r>
              <a:rPr lang="en-GB" dirty="0" err="1"/>
              <a:t>visité</a:t>
            </a:r>
            <a:r>
              <a:rPr lang="en-GB" dirty="0"/>
              <a:t> – I visited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2" descr="C:\Users\ltempest.805\AppData\Local\Microsoft\Windows\Temporary Internet Files\Content.IE5\1NU5Z017\French_fla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685090" cy="64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ltempest.805\AppData\Local\Microsoft\Windows\Temporary Internet Files\Content.IE5\1NU5Z017\French_fla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7144" y="0"/>
            <a:ext cx="685090" cy="64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912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3200" dirty="0" smtClean="0"/>
              <a:t>Transferable </a:t>
            </a:r>
            <a:r>
              <a:rPr lang="en-GB" sz="3200" dirty="0" err="1" smtClean="0"/>
              <a:t>Language:Speaking</a:t>
            </a:r>
            <a:r>
              <a:rPr lang="en-GB" sz="3200" dirty="0" smtClean="0"/>
              <a:t> and Writing</a:t>
            </a:r>
            <a:br>
              <a:rPr lang="en-GB" sz="3200" dirty="0" smtClean="0"/>
            </a:br>
            <a:r>
              <a:rPr lang="en-GB" sz="3200" b="1" dirty="0" smtClean="0"/>
              <a:t>Future Tense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1369" y="1484784"/>
            <a:ext cx="8229600" cy="5141168"/>
          </a:xfrm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GB" sz="2900" b="1" dirty="0" err="1" smtClean="0"/>
              <a:t>Demain</a:t>
            </a:r>
            <a:r>
              <a:rPr lang="en-GB" sz="2900" b="1" dirty="0" smtClean="0"/>
              <a:t>……. (tomorrow)</a:t>
            </a:r>
            <a:r>
              <a:rPr lang="en-GB" sz="2900" b="1" dirty="0"/>
              <a:t>	</a:t>
            </a:r>
            <a:r>
              <a:rPr lang="en-GB" sz="2900" b="1" dirty="0" smtClean="0"/>
              <a:t>le </a:t>
            </a:r>
            <a:r>
              <a:rPr lang="en-GB" sz="2900" b="1" dirty="0"/>
              <a:t>week-end prochain </a:t>
            </a:r>
            <a:r>
              <a:rPr lang="en-GB" sz="2900" b="1" dirty="0" smtClean="0"/>
              <a:t>…(next weekend)</a:t>
            </a:r>
            <a:endParaRPr lang="en-GB" sz="2900" b="1" dirty="0"/>
          </a:p>
          <a:p>
            <a:pPr marL="0" indent="0">
              <a:buNone/>
            </a:pPr>
            <a:r>
              <a:rPr lang="en-GB" sz="2900" b="1" dirty="0"/>
              <a:t>la </a:t>
            </a:r>
            <a:r>
              <a:rPr lang="en-GB" sz="2900" b="1" dirty="0" err="1"/>
              <a:t>semaine</a:t>
            </a:r>
            <a:r>
              <a:rPr lang="en-GB" sz="2900" b="1" dirty="0"/>
              <a:t> </a:t>
            </a:r>
            <a:r>
              <a:rPr lang="en-GB" sz="2900" b="1" dirty="0" err="1" smtClean="0"/>
              <a:t>prochaine</a:t>
            </a:r>
            <a:r>
              <a:rPr lang="en-GB" sz="2900" b="1" dirty="0" smtClean="0"/>
              <a:t>…(next week)	</a:t>
            </a:r>
            <a:r>
              <a:rPr lang="en-GB" sz="2900" b="1" dirty="0" err="1" smtClean="0"/>
              <a:t>l’année</a:t>
            </a:r>
            <a:r>
              <a:rPr lang="en-GB" sz="2900" b="1" dirty="0" smtClean="0"/>
              <a:t> </a:t>
            </a:r>
            <a:r>
              <a:rPr lang="en-GB" sz="2900" b="1" dirty="0" err="1"/>
              <a:t>prochaine</a:t>
            </a:r>
            <a:r>
              <a:rPr lang="en-GB" sz="2900" b="1" dirty="0"/>
              <a:t> </a:t>
            </a:r>
            <a:r>
              <a:rPr lang="en-GB" sz="2900" b="1" dirty="0" smtClean="0"/>
              <a:t>……(next year)</a:t>
            </a:r>
            <a:endParaRPr lang="en-GB" sz="2900" b="1" dirty="0"/>
          </a:p>
          <a:p>
            <a:pPr marL="0" indent="0">
              <a:buNone/>
            </a:pPr>
            <a:endParaRPr lang="en-GB" b="1" dirty="0" smtClean="0"/>
          </a:p>
          <a:p>
            <a:r>
              <a:rPr lang="en-GB" sz="4000" dirty="0"/>
              <a:t>Je </a:t>
            </a:r>
            <a:r>
              <a:rPr lang="en-GB" sz="4000" dirty="0" err="1"/>
              <a:t>vais</a:t>
            </a:r>
            <a:r>
              <a:rPr lang="en-GB" sz="4000" dirty="0"/>
              <a:t> </a:t>
            </a:r>
            <a:r>
              <a:rPr lang="en-GB" sz="4000" dirty="0" err="1"/>
              <a:t>aller</a:t>
            </a:r>
            <a:r>
              <a:rPr lang="en-GB" sz="4000" dirty="0"/>
              <a:t>- I am going to go				</a:t>
            </a:r>
          </a:p>
          <a:p>
            <a:r>
              <a:rPr lang="en-GB" sz="4000" dirty="0"/>
              <a:t>Je </a:t>
            </a:r>
            <a:r>
              <a:rPr lang="en-GB" sz="4000" dirty="0" err="1"/>
              <a:t>vais</a:t>
            </a:r>
            <a:r>
              <a:rPr lang="en-GB" sz="4000" dirty="0"/>
              <a:t> manger – I am going to eat			</a:t>
            </a:r>
          </a:p>
          <a:p>
            <a:r>
              <a:rPr lang="en-GB" sz="4000" dirty="0"/>
              <a:t>Je </a:t>
            </a:r>
            <a:r>
              <a:rPr lang="en-GB" sz="4000" dirty="0" err="1"/>
              <a:t>vais</a:t>
            </a:r>
            <a:r>
              <a:rPr lang="en-GB" sz="4000" dirty="0"/>
              <a:t> </a:t>
            </a:r>
            <a:r>
              <a:rPr lang="en-GB" sz="4000" dirty="0" err="1"/>
              <a:t>boire</a:t>
            </a:r>
            <a:r>
              <a:rPr lang="en-GB" sz="4000" dirty="0"/>
              <a:t> – I am going to drink			</a:t>
            </a:r>
          </a:p>
          <a:p>
            <a:r>
              <a:rPr lang="en-GB" sz="4000" dirty="0"/>
              <a:t>Je </a:t>
            </a:r>
            <a:r>
              <a:rPr lang="en-GB" sz="4000" dirty="0" err="1"/>
              <a:t>vais</a:t>
            </a:r>
            <a:r>
              <a:rPr lang="en-GB" sz="4000" dirty="0"/>
              <a:t> </a:t>
            </a:r>
            <a:r>
              <a:rPr lang="en-GB" sz="4000" dirty="0" err="1"/>
              <a:t>jouer</a:t>
            </a:r>
            <a:r>
              <a:rPr lang="en-GB" sz="4000" dirty="0"/>
              <a:t> – I am going to play			</a:t>
            </a:r>
          </a:p>
          <a:p>
            <a:r>
              <a:rPr lang="en-GB" sz="4000" dirty="0"/>
              <a:t>Je </a:t>
            </a:r>
            <a:r>
              <a:rPr lang="en-GB" sz="4000" dirty="0" err="1"/>
              <a:t>vais</a:t>
            </a:r>
            <a:r>
              <a:rPr lang="en-GB" sz="4000" dirty="0"/>
              <a:t> </a:t>
            </a:r>
            <a:r>
              <a:rPr lang="en-GB" sz="4000" dirty="0" err="1"/>
              <a:t>visiter</a:t>
            </a:r>
            <a:r>
              <a:rPr lang="en-GB" sz="4000" dirty="0"/>
              <a:t> – I am going to visit		</a:t>
            </a:r>
          </a:p>
          <a:p>
            <a:r>
              <a:rPr lang="en-GB" sz="4000" dirty="0"/>
              <a:t>Je </a:t>
            </a:r>
            <a:r>
              <a:rPr lang="en-GB" sz="4000" dirty="0" err="1"/>
              <a:t>vais</a:t>
            </a:r>
            <a:r>
              <a:rPr lang="en-GB" sz="4000" dirty="0"/>
              <a:t> </a:t>
            </a:r>
            <a:r>
              <a:rPr lang="en-GB" sz="4000" dirty="0" err="1"/>
              <a:t>regarder</a:t>
            </a:r>
            <a:r>
              <a:rPr lang="en-GB" sz="4000" dirty="0"/>
              <a:t> – I am going to watch		</a:t>
            </a:r>
          </a:p>
          <a:p>
            <a:r>
              <a:rPr lang="en-GB" sz="4000" dirty="0"/>
              <a:t>Je </a:t>
            </a:r>
            <a:r>
              <a:rPr lang="en-GB" sz="4000" dirty="0" err="1"/>
              <a:t>vais</a:t>
            </a:r>
            <a:r>
              <a:rPr lang="en-GB" sz="4000" dirty="0"/>
              <a:t> faire- I am going to do.			</a:t>
            </a:r>
          </a:p>
          <a:p>
            <a:r>
              <a:rPr lang="en-GB" sz="4000" dirty="0" err="1"/>
              <a:t>Ce</a:t>
            </a:r>
            <a:r>
              <a:rPr lang="en-GB" sz="4000" dirty="0"/>
              <a:t> sera – It will be</a:t>
            </a:r>
          </a:p>
          <a:p>
            <a:r>
              <a:rPr lang="en-GB" sz="4000" dirty="0" err="1"/>
              <a:t>il</a:t>
            </a:r>
            <a:r>
              <a:rPr lang="en-GB" sz="4000" dirty="0"/>
              <a:t> y </a:t>
            </a:r>
            <a:r>
              <a:rPr lang="en-GB" sz="4000" dirty="0" smtClean="0"/>
              <a:t>aura -  there </a:t>
            </a:r>
            <a:r>
              <a:rPr lang="en-GB" sz="4000" dirty="0"/>
              <a:t>will be</a:t>
            </a:r>
          </a:p>
          <a:p>
            <a:pPr marL="0" indent="0">
              <a:buNone/>
            </a:pPr>
            <a:endParaRPr lang="en-GB" dirty="0"/>
          </a:p>
          <a:p>
            <a:endParaRPr lang="en-GB" dirty="0"/>
          </a:p>
        </p:txBody>
      </p:sp>
      <p:pic>
        <p:nvPicPr>
          <p:cNvPr id="4" name="Picture 2" descr="C:\Users\ltempest.805\AppData\Local\Microsoft\Windows\Temporary Internet Files\Content.IE5\1NU5Z017\French_fla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685090" cy="64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ltempest.805\AppData\Local\Microsoft\Windows\Temporary Internet Files\Content.IE5\1NU5Z017\French_fla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24" y="0"/>
            <a:ext cx="685090" cy="64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8491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3200" dirty="0" smtClean="0"/>
              <a:t>Transferable </a:t>
            </a:r>
            <a:r>
              <a:rPr lang="en-GB" sz="3200" dirty="0" err="1" smtClean="0"/>
              <a:t>Language:Speaking</a:t>
            </a:r>
            <a:r>
              <a:rPr lang="en-GB" sz="3200" dirty="0" smtClean="0"/>
              <a:t> and Writing</a:t>
            </a:r>
            <a:br>
              <a:rPr lang="en-GB" sz="3200" dirty="0" smtClean="0"/>
            </a:br>
            <a:r>
              <a:rPr lang="en-GB" sz="3200" b="1" dirty="0" smtClean="0"/>
              <a:t>Giving opinions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773016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 smtClean="0"/>
              <a:t>Remember to always give a reason why.</a:t>
            </a:r>
          </a:p>
          <a:p>
            <a:r>
              <a:rPr lang="en-GB" sz="2800" dirty="0" err="1" smtClean="0"/>
              <a:t>J’adore</a:t>
            </a:r>
            <a:r>
              <a:rPr lang="en-GB" sz="2800" dirty="0" smtClean="0"/>
              <a:t> ....	</a:t>
            </a:r>
            <a:r>
              <a:rPr lang="en-GB" sz="2800" dirty="0"/>
              <a:t>			</a:t>
            </a:r>
            <a:r>
              <a:rPr lang="en-GB" sz="2800" dirty="0" smtClean="0"/>
              <a:t>	             super</a:t>
            </a:r>
            <a:endParaRPr lang="en-GB" sz="2800" dirty="0"/>
          </a:p>
          <a:p>
            <a:r>
              <a:rPr lang="en-GB" sz="2800" dirty="0" err="1"/>
              <a:t>J’aime</a:t>
            </a:r>
            <a:r>
              <a:rPr lang="en-GB" sz="2800" dirty="0"/>
              <a:t> </a:t>
            </a:r>
            <a:r>
              <a:rPr lang="en-GB" sz="2800" dirty="0" smtClean="0"/>
              <a:t>…..</a:t>
            </a:r>
            <a:r>
              <a:rPr lang="en-GB" sz="2800" dirty="0"/>
              <a:t>		</a:t>
            </a:r>
            <a:r>
              <a:rPr lang="en-GB" sz="2800" dirty="0" err="1" smtClean="0"/>
              <a:t>parce</a:t>
            </a:r>
            <a:r>
              <a:rPr lang="en-GB" sz="2800" dirty="0" smtClean="0"/>
              <a:t> </a:t>
            </a:r>
            <a:r>
              <a:rPr lang="en-GB" sz="2800" dirty="0" err="1"/>
              <a:t>que</a:t>
            </a:r>
            <a:r>
              <a:rPr lang="en-GB" sz="2800" dirty="0"/>
              <a:t>	</a:t>
            </a:r>
            <a:r>
              <a:rPr lang="en-GB" sz="2800" dirty="0" err="1"/>
              <a:t>c’est</a:t>
            </a:r>
            <a:r>
              <a:rPr lang="en-GB" sz="2800" dirty="0"/>
              <a:t>  </a:t>
            </a:r>
            <a:r>
              <a:rPr lang="en-GB" sz="2800" dirty="0" smtClean="0"/>
              <a:t>	            </a:t>
            </a:r>
            <a:r>
              <a:rPr lang="en-GB" sz="2800" dirty="0" err="1" smtClean="0"/>
              <a:t>génial</a:t>
            </a:r>
            <a:endParaRPr lang="en-GB" sz="2800" dirty="0"/>
          </a:p>
          <a:p>
            <a:r>
              <a:rPr lang="en-GB" sz="2800" dirty="0"/>
              <a:t>Je </a:t>
            </a:r>
            <a:r>
              <a:rPr lang="en-GB" sz="2800" dirty="0" err="1"/>
              <a:t>n’aime</a:t>
            </a:r>
            <a:r>
              <a:rPr lang="en-GB" sz="2800" dirty="0"/>
              <a:t> </a:t>
            </a:r>
            <a:r>
              <a:rPr lang="en-GB" sz="2800" dirty="0" smtClean="0"/>
              <a:t>pas …..           car</a:t>
            </a:r>
            <a:r>
              <a:rPr lang="en-GB" sz="2800" dirty="0"/>
              <a:t>	</a:t>
            </a:r>
            <a:r>
              <a:rPr lang="en-GB" sz="2800" dirty="0" err="1" smtClean="0"/>
              <a:t>c’est</a:t>
            </a:r>
            <a:r>
              <a:rPr lang="en-GB" sz="2800" dirty="0"/>
              <a:t>		</a:t>
            </a:r>
            <a:r>
              <a:rPr lang="en-GB" sz="2800" dirty="0" err="1" smtClean="0"/>
              <a:t>amusant</a:t>
            </a:r>
            <a:endParaRPr lang="en-GB" sz="2800" dirty="0"/>
          </a:p>
          <a:p>
            <a:r>
              <a:rPr lang="en-GB" sz="2800" dirty="0"/>
              <a:t>Je </a:t>
            </a:r>
            <a:r>
              <a:rPr lang="en-GB" sz="2800" dirty="0" err="1"/>
              <a:t>désteste</a:t>
            </a:r>
            <a:r>
              <a:rPr lang="en-GB" sz="2800" dirty="0"/>
              <a:t> </a:t>
            </a:r>
            <a:r>
              <a:rPr lang="en-GB" sz="2800" dirty="0" smtClean="0"/>
              <a:t>…..</a:t>
            </a:r>
            <a:r>
              <a:rPr lang="en-GB" sz="2800" dirty="0"/>
              <a:t>	</a:t>
            </a:r>
            <a:r>
              <a:rPr lang="en-GB" sz="2800" dirty="0" smtClean="0"/>
              <a:t>                                          </a:t>
            </a:r>
            <a:r>
              <a:rPr lang="en-GB" sz="2800" dirty="0" err="1" smtClean="0"/>
              <a:t>intéressant</a:t>
            </a:r>
            <a:endParaRPr lang="en-GB" sz="2800" dirty="0" smtClean="0"/>
          </a:p>
          <a:p>
            <a:r>
              <a:rPr lang="en-GB" sz="2800" dirty="0" smtClean="0"/>
              <a:t>Je </a:t>
            </a:r>
            <a:r>
              <a:rPr lang="en-GB" sz="2800" dirty="0" err="1" smtClean="0"/>
              <a:t>préfère</a:t>
            </a:r>
            <a:r>
              <a:rPr lang="en-GB" sz="2800" dirty="0" smtClean="0"/>
              <a:t> …..                                                  </a:t>
            </a:r>
            <a:r>
              <a:rPr lang="en-GB" sz="2800" dirty="0" err="1" smtClean="0"/>
              <a:t>barbant</a:t>
            </a:r>
            <a:endParaRPr lang="en-GB" sz="2800" dirty="0"/>
          </a:p>
          <a:p>
            <a:pPr marL="0" indent="0">
              <a:buNone/>
            </a:pPr>
            <a:r>
              <a:rPr lang="en-GB" dirty="0" smtClean="0"/>
              <a:t>							</a:t>
            </a:r>
            <a:r>
              <a:rPr lang="en-GB" dirty="0" err="1" smtClean="0"/>
              <a:t>nul</a:t>
            </a:r>
            <a:endParaRPr lang="en-GB" dirty="0"/>
          </a:p>
          <a:p>
            <a:endParaRPr lang="en-GB" dirty="0"/>
          </a:p>
        </p:txBody>
      </p:sp>
      <p:pic>
        <p:nvPicPr>
          <p:cNvPr id="4" name="Picture 2" descr="C:\Users\ltempest.805\AppData\Local\Microsoft\Windows\Temporary Internet Files\Content.IE5\1NU5Z017\French_fla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685090" cy="64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ltempest.805\AppData\Local\Microsoft\Windows\Temporary Internet Files\Content.IE5\1NU5Z017\French_fla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16632"/>
            <a:ext cx="685090" cy="64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7200" y="5468431"/>
            <a:ext cx="8363272" cy="101566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r>
              <a:rPr lang="en-GB" sz="2000" dirty="0" err="1"/>
              <a:t>r</a:t>
            </a:r>
            <a:r>
              <a:rPr lang="en-GB" sz="2000" dirty="0" err="1" smtClean="0"/>
              <a:t>egarder</a:t>
            </a:r>
            <a:r>
              <a:rPr lang="en-GB" sz="2000" dirty="0" smtClean="0"/>
              <a:t>	(to watch)	</a:t>
            </a:r>
            <a:r>
              <a:rPr lang="en-GB" sz="2000" dirty="0" err="1" smtClean="0"/>
              <a:t>jouer</a:t>
            </a:r>
            <a:r>
              <a:rPr lang="en-GB" sz="2000" dirty="0" smtClean="0"/>
              <a:t>(to play)		faire (to do)		</a:t>
            </a:r>
            <a:r>
              <a:rPr lang="en-GB" sz="2000" dirty="0" err="1" smtClean="0"/>
              <a:t>visiter</a:t>
            </a:r>
            <a:r>
              <a:rPr lang="en-GB" sz="2000" dirty="0" smtClean="0"/>
              <a:t> (to watch)		</a:t>
            </a:r>
            <a:r>
              <a:rPr lang="en-GB" sz="2000" dirty="0" err="1" smtClean="0"/>
              <a:t>aller</a:t>
            </a:r>
            <a:r>
              <a:rPr lang="en-GB" sz="2000" dirty="0" smtClean="0"/>
              <a:t> (to go)</a:t>
            </a:r>
            <a:r>
              <a:rPr lang="en-GB" sz="2000" dirty="0"/>
              <a:t>	</a:t>
            </a:r>
            <a:r>
              <a:rPr lang="en-GB" sz="2000" dirty="0" smtClean="0"/>
              <a:t>       manger (to eat)</a:t>
            </a:r>
          </a:p>
          <a:p>
            <a:r>
              <a:rPr lang="en-GB" sz="2000" dirty="0" err="1"/>
              <a:t>b</a:t>
            </a:r>
            <a:r>
              <a:rPr lang="en-GB" sz="2000" dirty="0" err="1" smtClean="0"/>
              <a:t>oire</a:t>
            </a:r>
            <a:r>
              <a:rPr lang="en-GB" sz="2000" dirty="0" smtClean="0"/>
              <a:t> (to drink)				</a:t>
            </a:r>
            <a:r>
              <a:rPr lang="en-GB" sz="2000" dirty="0" err="1" smtClean="0"/>
              <a:t>écouter</a:t>
            </a:r>
            <a:r>
              <a:rPr lang="en-GB" sz="2000" dirty="0" smtClean="0"/>
              <a:t> (to listen)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3127133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GB" sz="3200" dirty="0" smtClean="0"/>
              <a:t>Transferable </a:t>
            </a:r>
            <a:r>
              <a:rPr lang="en-GB" sz="3200" dirty="0" err="1" smtClean="0"/>
              <a:t>Language:Speaking</a:t>
            </a:r>
            <a:r>
              <a:rPr lang="en-GB" sz="3200" dirty="0" smtClean="0"/>
              <a:t> and Writing</a:t>
            </a:r>
            <a:br>
              <a:rPr lang="en-GB" sz="3200" dirty="0" smtClean="0"/>
            </a:br>
            <a:r>
              <a:rPr lang="en-GB" sz="3200" b="1" dirty="0" smtClean="0"/>
              <a:t>Grade 5+ Higher level structures</a:t>
            </a:r>
            <a:endParaRPr lang="en-GB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accent1"/>
            </a:solidFill>
          </a:ln>
        </p:spPr>
        <p:txBody>
          <a:bodyPr>
            <a:normAutofit fontScale="70000" lnSpcReduction="20000"/>
          </a:bodyPr>
          <a:lstStyle/>
          <a:p>
            <a:r>
              <a:rPr lang="en-GB" dirty="0" err="1" smtClean="0"/>
              <a:t>Quand</a:t>
            </a:r>
            <a:r>
              <a:rPr lang="en-GB" dirty="0" smtClean="0"/>
              <a:t> </a:t>
            </a:r>
            <a:r>
              <a:rPr lang="en-GB" dirty="0" err="1" smtClean="0"/>
              <a:t>j’étais</a:t>
            </a:r>
            <a:r>
              <a:rPr lang="en-GB" dirty="0" smtClean="0"/>
              <a:t> plus </a:t>
            </a:r>
            <a:r>
              <a:rPr lang="en-GB" dirty="0" err="1" smtClean="0"/>
              <a:t>jeune</a:t>
            </a:r>
            <a:r>
              <a:rPr lang="en-GB" dirty="0" smtClean="0"/>
              <a:t> </a:t>
            </a:r>
            <a:r>
              <a:rPr lang="en-GB" dirty="0" err="1" smtClean="0"/>
              <a:t>j’aimais</a:t>
            </a:r>
            <a:r>
              <a:rPr lang="en-GB" dirty="0" smtClean="0"/>
              <a:t>…….</a:t>
            </a:r>
          </a:p>
          <a:p>
            <a:r>
              <a:rPr lang="en-GB" dirty="0" smtClean="0"/>
              <a:t>When I was younger I used to like……….</a:t>
            </a:r>
          </a:p>
          <a:p>
            <a:endParaRPr lang="en-GB" dirty="0"/>
          </a:p>
          <a:p>
            <a:r>
              <a:rPr lang="en-GB" dirty="0" smtClean="0"/>
              <a:t>Si </a:t>
            </a:r>
            <a:r>
              <a:rPr lang="en-GB" dirty="0" err="1" smtClean="0"/>
              <a:t>j’étais</a:t>
            </a:r>
            <a:r>
              <a:rPr lang="en-GB" dirty="0" smtClean="0"/>
              <a:t> riche </a:t>
            </a:r>
            <a:r>
              <a:rPr lang="en-GB" dirty="0" err="1" smtClean="0"/>
              <a:t>j’irais</a:t>
            </a:r>
            <a:r>
              <a:rPr lang="en-GB" dirty="0" smtClean="0"/>
              <a:t>………………</a:t>
            </a:r>
          </a:p>
          <a:p>
            <a:r>
              <a:rPr lang="en-GB" dirty="0" smtClean="0"/>
              <a:t>If I was rich I would go…………..</a:t>
            </a:r>
          </a:p>
          <a:p>
            <a:endParaRPr lang="en-GB" dirty="0"/>
          </a:p>
          <a:p>
            <a:r>
              <a:rPr lang="en-GB" dirty="0" smtClean="0"/>
              <a:t>Avant </a:t>
            </a:r>
            <a:r>
              <a:rPr lang="en-GB" dirty="0" err="1" smtClean="0"/>
              <a:t>d’aller</a:t>
            </a:r>
            <a:r>
              <a:rPr lang="en-GB" dirty="0" smtClean="0"/>
              <a:t> – before going</a:t>
            </a:r>
          </a:p>
          <a:p>
            <a:endParaRPr lang="en-GB" dirty="0" smtClean="0"/>
          </a:p>
          <a:p>
            <a:r>
              <a:rPr lang="en-GB" dirty="0" smtClean="0"/>
              <a:t>Après </a:t>
            </a:r>
            <a:r>
              <a:rPr lang="en-GB" dirty="0" err="1" smtClean="0"/>
              <a:t>être</a:t>
            </a:r>
            <a:r>
              <a:rPr lang="en-GB" dirty="0" smtClean="0"/>
              <a:t> </a:t>
            </a:r>
            <a:r>
              <a:rPr lang="en-GB" dirty="0" err="1" smtClean="0"/>
              <a:t>allé</a:t>
            </a:r>
            <a:r>
              <a:rPr lang="en-GB" dirty="0" smtClean="0"/>
              <a:t>(e) – after going</a:t>
            </a:r>
          </a:p>
          <a:p>
            <a:endParaRPr lang="en-GB" dirty="0" smtClean="0"/>
          </a:p>
          <a:p>
            <a:r>
              <a:rPr lang="en-GB" dirty="0" err="1" smtClean="0"/>
              <a:t>Quand</a:t>
            </a:r>
            <a:r>
              <a:rPr lang="en-GB" dirty="0" smtClean="0"/>
              <a:t> </a:t>
            </a:r>
            <a:r>
              <a:rPr lang="en-GB" dirty="0" err="1" smtClean="0"/>
              <a:t>il</a:t>
            </a:r>
            <a:r>
              <a:rPr lang="en-GB" dirty="0" smtClean="0"/>
              <a:t> fait du </a:t>
            </a:r>
            <a:r>
              <a:rPr lang="en-GB" dirty="0" err="1" smtClean="0"/>
              <a:t>soleil</a:t>
            </a:r>
            <a:r>
              <a:rPr lang="en-GB" dirty="0" smtClean="0"/>
              <a:t>………….</a:t>
            </a:r>
          </a:p>
          <a:p>
            <a:endParaRPr lang="en-GB" dirty="0" smtClean="0"/>
          </a:p>
          <a:p>
            <a:r>
              <a:rPr lang="en-GB" dirty="0" smtClean="0"/>
              <a:t>Grade 8-9 </a:t>
            </a:r>
            <a:r>
              <a:rPr lang="en-GB" dirty="0" err="1" smtClean="0"/>
              <a:t>Subjuntive</a:t>
            </a:r>
            <a:r>
              <a:rPr lang="en-GB" dirty="0" smtClean="0"/>
              <a:t> phrase….. Bien que je </a:t>
            </a:r>
            <a:r>
              <a:rPr lang="en-GB" dirty="0" err="1" smtClean="0"/>
              <a:t>sois</a:t>
            </a:r>
            <a:r>
              <a:rPr lang="en-GB" dirty="0" smtClean="0"/>
              <a:t> – although I am..</a:t>
            </a:r>
            <a:endParaRPr lang="en-GB" dirty="0"/>
          </a:p>
        </p:txBody>
      </p:sp>
      <p:pic>
        <p:nvPicPr>
          <p:cNvPr id="4" name="Picture 2" descr="C:\Users\ltempest.805\AppData\Local\Microsoft\Windows\Temporary Internet Files\Content.IE5\1NU5Z017\French_fla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632"/>
            <a:ext cx="685090" cy="64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ltempest.805\AppData\Local\Microsoft\Windows\Temporary Internet Files\Content.IE5\1NU5Z017\French_flag[1]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6416" y="111629"/>
            <a:ext cx="685090" cy="648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2835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132</TotalTime>
  <Words>538</Words>
  <Application>Microsoft Office PowerPoint</Application>
  <PresentationFormat>On-screen Show (4:3)</PresentationFormat>
  <Paragraphs>166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Transferable Language Speaking and Writing</vt:lpstr>
      <vt:lpstr>PowerPoint Presentation</vt:lpstr>
      <vt:lpstr>PowerPoint Presentation</vt:lpstr>
      <vt:lpstr>Transferable Language:Speaking and Writing Present Tense</vt:lpstr>
      <vt:lpstr>Transferable Language:Speaking and Writing Past Tense</vt:lpstr>
      <vt:lpstr>Transferable Language:Speaking and Writing Future Tense</vt:lpstr>
      <vt:lpstr>Transferable Language:Speaking and Writing Giving opinions</vt:lpstr>
      <vt:lpstr>Transferable Language:Speaking and Writing Grade 5+ Higher level structures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Transferable Language Speaking and Writing</dc:title>
  <dc:creator>Louise TEMPEST</dc:creator>
  <cp:lastModifiedBy>Tempest, Louise</cp:lastModifiedBy>
  <cp:revision>14</cp:revision>
  <cp:lastPrinted>2018-10-11T12:47:57Z</cp:lastPrinted>
  <dcterms:created xsi:type="dcterms:W3CDTF">2018-10-08T17:10:43Z</dcterms:created>
  <dcterms:modified xsi:type="dcterms:W3CDTF">2019-10-21T14:49:00Z</dcterms:modified>
</cp:coreProperties>
</file>