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12" r:id="rId1"/>
  </p:sldMasterIdLst>
  <p:notesMasterIdLst>
    <p:notesMasterId r:id="rId7"/>
  </p:notesMasterIdLst>
  <p:handoutMasterIdLst>
    <p:handoutMasterId r:id="rId8"/>
  </p:handoutMasterIdLst>
  <p:sldIdLst>
    <p:sldId id="257" r:id="rId2"/>
    <p:sldId id="261" r:id="rId3"/>
    <p:sldId id="262" r:id="rId4"/>
    <p:sldId id="259" r:id="rId5"/>
    <p:sldId id="260" r:id="rId6"/>
  </p:sldIdLst>
  <p:sldSz cx="12192000" cy="6858000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E6C0"/>
    <a:srgbClr val="FDE2FD"/>
    <a:srgbClr val="E406CA"/>
    <a:srgbClr val="FF6161"/>
    <a:srgbClr val="FF5050"/>
    <a:srgbClr val="FAB8FA"/>
    <a:srgbClr val="FBC5FB"/>
    <a:srgbClr val="A3B14F"/>
    <a:srgbClr val="FFCCFF"/>
    <a:srgbClr val="9507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783" autoAdjust="0"/>
  </p:normalViewPr>
  <p:slideViewPr>
    <p:cSldViewPr snapToGrid="0">
      <p:cViewPr>
        <p:scale>
          <a:sx n="70" d="100"/>
          <a:sy n="70" d="100"/>
        </p:scale>
        <p:origin x="-234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6F864-AF3F-4666-A1CD-D8E69592AA4D}" type="datetimeFigureOut">
              <a:rPr lang="en-GB" smtClean="0"/>
              <a:t>20/06/2018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EABB60-3D67-42EE-A305-6661DF4F0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469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831D0-BA98-4FB7-9F86-B4E1C0C8B0C7}" type="datetimeFigureOut">
              <a:rPr lang="en-GB" smtClean="0"/>
              <a:t>20/06/2018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B8CEB-741E-405F-B43F-3D88ECA9D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577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Y10-11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BB8CEB-741E-405F-B43F-3D88ECA9D5D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456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Y9-10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BB8CEB-741E-405F-B43F-3D88ECA9D5D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431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Y7-8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BB8CEB-741E-405F-B43F-3D88ECA9D5D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261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B07-2C06-4CF2-8E91-F7385E71E2CB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563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36D4-0671-4B70-A95D-BFBC9A35DA5B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167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67DAC-232D-4042-B5C0-E64770A42A28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268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CD2C-79BD-4B90-B3FA-E3B19B3FF97B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937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FDB6-7A26-4DBB-9BB0-088C0534314D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05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7C72F-E0F0-449A-A903-6D7865ED3EFA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943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207D-C9F3-42EA-960B-DC9955B358C7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232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827A6-8947-4115-8D9E-E89B1EC0518D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68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60A6F-F31A-4CA3-B222-0B3C224FF998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38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069D4-B020-4602-B87C-B094679675DF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693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C11EA-3D59-4DFE-9385-0A032B3191AF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082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>
              <a:defRPr/>
            </a:pPr>
            <a:fld id="{DE3C675D-E7FF-4D65-9EE5-AC68AA23CAC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20/06/2018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71A036D4-C2B4-4FEF-9BAD-3A32C6A689DB}" type="slidenum">
              <a:rPr lang="en-GB" altLang="fr-FR" smtClean="0">
                <a:cs typeface="Arial" panose="020B0604020202020204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fr-FR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309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92"/>
          <p:cNvSpPr txBox="1">
            <a:spLocks noChangeArrowheads="1"/>
          </p:cNvSpPr>
          <p:nvPr/>
        </p:nvSpPr>
        <p:spPr bwMode="auto">
          <a:xfrm>
            <a:off x="2831254" y="2259069"/>
            <a:ext cx="2119202" cy="4598931"/>
          </a:xfrm>
          <a:prstGeom prst="rect">
            <a:avLst/>
          </a:prstGeom>
          <a:solidFill>
            <a:schemeClr val="bg2">
              <a:lumMod val="75000"/>
            </a:schemeClr>
          </a:solidFill>
          <a:ln w="34925">
            <a:solidFill>
              <a:srgbClr val="000000"/>
            </a:solidFill>
            <a:prstDash val="lgDashDot"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altLang="fr-FR" sz="1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Linking</a:t>
            </a:r>
            <a:r>
              <a:rPr lang="fr-FR" altLang="fr-FR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expert</a:t>
            </a:r>
            <a:endParaRPr lang="fr-FR" altLang="fr-FR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fr-FR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plus 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furthermore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ensuite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puis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then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pourtant 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yet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en-US" altLang="fr-FR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d’autre</a:t>
            </a:r>
            <a:r>
              <a:rPr lang="en-US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part </a:t>
            </a:r>
            <a:endParaRPr lang="en-US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en-US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en-US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en-US" altLang="fr-FR" sz="1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the other </a:t>
            </a:r>
            <a:r>
              <a:rPr lang="en-US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hand</a:t>
            </a:r>
          </a:p>
          <a:p>
            <a:pPr eaLnBrk="0" hangingPunct="0"/>
            <a:r>
              <a:rPr lang="en-US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fr-FR" altLang="fr-FR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ependant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however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 contre 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on the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contrary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</a:p>
          <a:p>
            <a:pPr eaLnBrk="0" hangingPunct="0"/>
            <a:r>
              <a:rPr lang="en-US" altLang="fr-FR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alors</a:t>
            </a:r>
            <a:r>
              <a:rPr lang="en-US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que </a:t>
            </a:r>
            <a:r>
              <a:rPr lang="en-US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whereas</a:t>
            </a:r>
            <a:endParaRPr lang="en-US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néanmoins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nonetheless</a:t>
            </a:r>
            <a:endParaRPr lang="fr-FR" alt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parce 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que/car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alt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alors/donc/ainsi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urtout 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mostly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 particulier 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especially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cela dit 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that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being</a:t>
            </a:r>
            <a:r>
              <a:rPr lang="fr-FR" altLang="fr-FR" sz="1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said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soit… soit…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either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… or…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d’ailleurs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– by the </a:t>
            </a:r>
            <a:r>
              <a:rPr lang="fr-FR" alt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way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par 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conséquent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as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fr-FR" alt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autrement 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dit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in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endParaRPr lang="fr-FR" alt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(tout) d’abord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firstly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deuxièmement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secondly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pour conclure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to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conclude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 fin de compte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in the end</a:t>
            </a:r>
            <a:endParaRPr lang="fr-FR" alt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686807" cy="6858000"/>
          </a:xfrm>
          <a:prstGeom prst="rect">
            <a:avLst/>
          </a:prstGeom>
          <a:solidFill>
            <a:srgbClr val="FFCCFF">
              <a:alpha val="50196"/>
            </a:srgbClr>
          </a:solidFill>
          <a:ln w="38100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Opinion guru</a:t>
            </a: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fr-FR" altLang="fr-FR" sz="1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</a:t>
            </a:r>
            <a:r>
              <a:rPr lang="fr-FR" altLang="fr-FR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fr-FR" altLang="fr-FR" sz="12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 </a:t>
            </a:r>
            <a:r>
              <a:rPr lang="fr-FR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que j(e n)'aime (pas), c'est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…</a:t>
            </a:r>
            <a:b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 qui (ne) me plaît (pas), c’est… </a:t>
            </a:r>
            <a:b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(dis)</a:t>
            </a:r>
            <a:r>
              <a:rPr lang="fr-FR" altLang="fr-FR" sz="11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like</a:t>
            </a:r>
            <a:r>
              <a:rPr lang="fr-FR" altLang="fr-FR" sz="1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is</a:t>
            </a:r>
            <a:r>
              <a:rPr lang="fr-FR" altLang="fr-FR" sz="1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…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ce 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qui me préoccupe, c’est… 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ce qui m’inquiète, c’est…</a:t>
            </a:r>
            <a:b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worries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me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 qui est important pour moi c’est…</a:t>
            </a:r>
            <a:b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what’s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important to me </a:t>
            </a:r>
            <a:r>
              <a:rPr lang="fr-FR" alt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fr-FR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ce qui me rend heureux, c’est… </a:t>
            </a:r>
            <a:b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makes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me happy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fr-FR" alt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 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pense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crois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estime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que</a:t>
            </a: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I think 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that</a:t>
            </a:r>
          </a:p>
          <a:p>
            <a:pPr eaLnBrk="0" hangingPunct="0"/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 </a:t>
            </a:r>
            <a:r>
              <a:rPr lang="en-GB" sz="1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trouve</a:t>
            </a: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ça</a:t>
            </a: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je 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le/la/les 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trouve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eaLnBrk="0" hangingPunct="0"/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find it/him/her</a:t>
            </a:r>
          </a:p>
          <a:p>
            <a:pPr eaLnBrk="0" hangingPunct="0"/>
            <a:r>
              <a:rPr lang="en-GB" sz="1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</a:t>
            </a: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</a:t>
            </a: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qui me </a:t>
            </a:r>
            <a:r>
              <a:rPr lang="en-GB" sz="1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concerne</a:t>
            </a: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as far as I’m concerned </a:t>
            </a:r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 Box 100"/>
          <p:cNvSpPr txBox="1">
            <a:spLocks noChangeArrowheads="1"/>
          </p:cNvSpPr>
          <p:nvPr/>
        </p:nvSpPr>
        <p:spPr bwMode="auto">
          <a:xfrm>
            <a:off x="8716090" y="136249"/>
            <a:ext cx="3441700" cy="2199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0000"/>
            </a:solidFill>
            <a:prstDash val="sysDash"/>
            <a:miter lim="800000"/>
            <a:headEnd/>
            <a:tailEnd/>
          </a:ln>
        </p:spPr>
        <p:txBody>
          <a:bodyPr/>
          <a:lstStyle>
            <a:lvl1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400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Infinitive master</a:t>
            </a:r>
            <a:endParaRPr lang="fr-FR" altLang="fr-FR" sz="14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ça me donne envie de </a:t>
            </a:r>
            <a:r>
              <a:rPr lang="fr-FR" altLang="fr-FR" sz="11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ea typeface="Times New Roman" panose="02020603050405020304" pitchFamily="18" charset="0"/>
                <a:cs typeface="Arial" panose="020B0604020202020204" pitchFamily="34" charset="0"/>
              </a:rPr>
              <a:t>it</a:t>
            </a:r>
            <a:r>
              <a:rPr lang="fr-FR" altLang="fr-FR" sz="11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ea typeface="Times New Roman" panose="02020603050405020304" pitchFamily="18" charset="0"/>
                <a:cs typeface="Arial" panose="020B0604020202020204" pitchFamily="34" charset="0"/>
              </a:rPr>
              <a:t>makes</a:t>
            </a:r>
            <a:r>
              <a:rPr lang="fr-FR" altLang="fr-FR" sz="11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 me </a:t>
            </a:r>
            <a:r>
              <a:rPr lang="fr-FR" altLang="fr-FR" sz="1100" dirty="0" err="1" smtClean="0">
                <a:ea typeface="Times New Roman" panose="02020603050405020304" pitchFamily="18" charset="0"/>
                <a:cs typeface="Arial" panose="020B0604020202020204" pitchFamily="34" charset="0"/>
              </a:rPr>
              <a:t>feel</a:t>
            </a:r>
            <a:r>
              <a:rPr lang="fr-FR" altLang="fr-FR" sz="11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ea typeface="Times New Roman" panose="02020603050405020304" pitchFamily="18" charset="0"/>
                <a:cs typeface="Arial" panose="020B0604020202020204" pitchFamily="34" charset="0"/>
              </a:rPr>
              <a:t>like</a:t>
            </a:r>
            <a:endParaRPr lang="fr-FR" altLang="fr-FR" sz="1200" dirty="0" smtClean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je suis en </a:t>
            </a:r>
            <a:r>
              <a:rPr lang="fr-FR" altLang="fr-FR" sz="1200" dirty="0">
                <a:ea typeface="Times New Roman" panose="02020603050405020304" pitchFamily="18" charset="0"/>
                <a:cs typeface="Arial" panose="020B0604020202020204" pitchFamily="34" charset="0"/>
              </a:rPr>
              <a:t>train </a:t>
            </a:r>
            <a:r>
              <a:rPr lang="fr-FR" altLang="fr-FR" sz="12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de </a:t>
            </a:r>
            <a:r>
              <a:rPr lang="fr-FR" altLang="fr-FR" sz="11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ea typeface="Times New Roman" panose="02020603050405020304" pitchFamily="18" charset="0"/>
                <a:cs typeface="Arial" panose="020B0604020202020204" pitchFamily="34" charset="0"/>
              </a:rPr>
              <a:t>I’m</a:t>
            </a:r>
            <a:r>
              <a:rPr lang="fr-FR" altLang="fr-FR" sz="11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 in </a:t>
            </a:r>
            <a:r>
              <a:rPr lang="fr-FR" altLang="fr-FR" sz="1100" dirty="0"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fr-FR" altLang="fr-FR" sz="1100" dirty="0" err="1">
                <a:ea typeface="Times New Roman" panose="02020603050405020304" pitchFamily="18" charset="0"/>
                <a:cs typeface="Arial" panose="020B0604020202020204" pitchFamily="34" charset="0"/>
              </a:rPr>
              <a:t>process</a:t>
            </a:r>
            <a:r>
              <a:rPr lang="fr-FR" altLang="fr-FR" sz="1100" dirty="0">
                <a:ea typeface="Times New Roman" panose="02020603050405020304" pitchFamily="18" charset="0"/>
                <a:cs typeface="Arial" panose="020B0604020202020204" pitchFamily="34" charset="0"/>
              </a:rPr>
              <a:t> of</a:t>
            </a:r>
            <a:endParaRPr lang="fr-FR" altLang="fr-FR" sz="1100" dirty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cs typeface="Arial" panose="020B0604020202020204" pitchFamily="34" charset="0"/>
              </a:rPr>
              <a:t>je suis sur </a:t>
            </a:r>
            <a:r>
              <a:rPr lang="fr-FR" altLang="fr-FR" sz="1200" dirty="0">
                <a:cs typeface="Arial" panose="020B0604020202020204" pitchFamily="34" charset="0"/>
              </a:rPr>
              <a:t>le point </a:t>
            </a:r>
            <a:r>
              <a:rPr lang="fr-FR" altLang="fr-FR" sz="1200" dirty="0" smtClean="0">
                <a:cs typeface="Arial" panose="020B0604020202020204" pitchFamily="34" charset="0"/>
              </a:rPr>
              <a:t>de </a:t>
            </a:r>
            <a:r>
              <a:rPr lang="fr-FR" altLang="fr-FR" sz="1100" dirty="0" smtClean="0"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cs typeface="Arial" panose="020B0604020202020204" pitchFamily="34" charset="0"/>
              </a:rPr>
              <a:t>I’m</a:t>
            </a:r>
            <a:r>
              <a:rPr lang="fr-FR" altLang="fr-FR" sz="1100" dirty="0" smtClean="0">
                <a:cs typeface="Arial" panose="020B0604020202020204" pitchFamily="34" charset="0"/>
              </a:rPr>
              <a:t> about to</a:t>
            </a:r>
            <a:endParaRPr lang="fr-FR" altLang="fr-FR" sz="1100" dirty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cs typeface="Arial" panose="020B0604020202020204" pitchFamily="34" charset="0"/>
              </a:rPr>
              <a:t>je viens de </a:t>
            </a:r>
            <a:r>
              <a:rPr lang="fr-FR" altLang="fr-FR" sz="1100" dirty="0">
                <a:cs typeface="Arial" panose="020B0604020202020204" pitchFamily="34" charset="0"/>
              </a:rPr>
              <a:t>– I have </a:t>
            </a:r>
            <a:r>
              <a:rPr lang="fr-FR" altLang="fr-FR" sz="1100" dirty="0" err="1">
                <a:cs typeface="Arial" panose="020B0604020202020204" pitchFamily="34" charset="0"/>
              </a:rPr>
              <a:t>just</a:t>
            </a:r>
            <a:r>
              <a:rPr lang="fr-FR" altLang="fr-FR" sz="1100" dirty="0">
                <a:cs typeface="Arial" panose="020B0604020202020204" pitchFamily="34" charset="0"/>
              </a:rPr>
              <a:t>…</a:t>
            </a:r>
          </a:p>
          <a:p>
            <a:pPr eaLnBrk="0" hangingPunct="0"/>
            <a:r>
              <a:rPr lang="fr-FR" altLang="fr-FR" sz="1200" dirty="0" smtClean="0">
                <a:cs typeface="Arial" panose="020B0604020202020204" pitchFamily="34" charset="0"/>
              </a:rPr>
              <a:t>pour, afin de </a:t>
            </a:r>
            <a:r>
              <a:rPr lang="fr-FR" altLang="fr-FR" sz="1100" dirty="0" smtClean="0">
                <a:cs typeface="Arial" panose="020B0604020202020204" pitchFamily="34" charset="0"/>
              </a:rPr>
              <a:t>– in </a:t>
            </a:r>
            <a:r>
              <a:rPr lang="fr-FR" altLang="fr-FR" sz="1100" dirty="0" err="1">
                <a:cs typeface="Arial" panose="020B0604020202020204" pitchFamily="34" charset="0"/>
              </a:rPr>
              <a:t>order</a:t>
            </a:r>
            <a:r>
              <a:rPr lang="fr-FR" altLang="fr-FR" sz="1100" dirty="0">
                <a:cs typeface="Arial" panose="020B0604020202020204" pitchFamily="34" charset="0"/>
              </a:rPr>
              <a:t> to</a:t>
            </a:r>
          </a:p>
          <a:p>
            <a:pPr eaLnBrk="0" hangingPunct="0"/>
            <a:r>
              <a:rPr lang="fr-FR" altLang="fr-FR" sz="1200" dirty="0">
                <a:cs typeface="Arial" panose="020B0604020202020204" pitchFamily="34" charset="0"/>
              </a:rPr>
              <a:t>il faut </a:t>
            </a:r>
            <a:r>
              <a:rPr lang="fr-FR" altLang="fr-FR" sz="1100" dirty="0" smtClean="0"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cs typeface="Arial" panose="020B0604020202020204" pitchFamily="34" charset="0"/>
              </a:rPr>
              <a:t>it’s</a:t>
            </a:r>
            <a:r>
              <a:rPr lang="fr-FR" altLang="fr-FR" sz="1100" dirty="0" smtClean="0">
                <a:cs typeface="Arial" panose="020B0604020202020204" pitchFamily="34" charset="0"/>
              </a:rPr>
              <a:t> </a:t>
            </a:r>
            <a:r>
              <a:rPr lang="fr-FR" altLang="fr-FR" sz="1100" dirty="0" err="1">
                <a:cs typeface="Arial" panose="020B0604020202020204" pitchFamily="34" charset="0"/>
              </a:rPr>
              <a:t>necessary</a:t>
            </a:r>
            <a:r>
              <a:rPr lang="fr-FR" altLang="fr-FR" sz="1100" dirty="0">
                <a:cs typeface="Arial" panose="020B0604020202020204" pitchFamily="34" charset="0"/>
              </a:rPr>
              <a:t> to</a:t>
            </a:r>
          </a:p>
          <a:p>
            <a:pPr eaLnBrk="0" hangingPunct="0"/>
            <a:r>
              <a:rPr lang="fr-FR" altLang="fr-FR" sz="1200" dirty="0">
                <a:cs typeface="Arial" panose="020B0604020202020204" pitchFamily="34" charset="0"/>
              </a:rPr>
              <a:t>avant de </a:t>
            </a:r>
            <a:r>
              <a:rPr lang="fr-FR" altLang="fr-FR" sz="1100" dirty="0">
                <a:cs typeface="Arial" panose="020B0604020202020204" pitchFamily="34" charset="0"/>
              </a:rPr>
              <a:t>– </a:t>
            </a:r>
            <a:r>
              <a:rPr lang="fr-FR" altLang="fr-FR" sz="1100" dirty="0" err="1">
                <a:cs typeface="Arial" panose="020B0604020202020204" pitchFamily="34" charset="0"/>
              </a:rPr>
              <a:t>before</a:t>
            </a:r>
            <a:r>
              <a:rPr lang="fr-FR" altLang="fr-FR" sz="1100" dirty="0">
                <a:cs typeface="Arial" panose="020B0604020202020204" pitchFamily="34" charset="0"/>
              </a:rPr>
              <a:t> (</a:t>
            </a:r>
            <a:r>
              <a:rPr lang="fr-FR" altLang="fr-FR" sz="1100" dirty="0" err="1">
                <a:cs typeface="Arial" panose="020B0604020202020204" pitchFamily="34" charset="0"/>
              </a:rPr>
              <a:t>doing</a:t>
            </a:r>
            <a:r>
              <a:rPr lang="fr-FR" altLang="fr-FR" sz="1100" dirty="0">
                <a:cs typeface="Arial" panose="020B0604020202020204" pitchFamily="34" charset="0"/>
              </a:rPr>
              <a:t>)</a:t>
            </a:r>
          </a:p>
          <a:p>
            <a:pPr eaLnBrk="0" hangingPunct="0"/>
            <a:r>
              <a:rPr lang="fr-FR" altLang="fr-FR" sz="1200" dirty="0">
                <a:cs typeface="Arial" panose="020B0604020202020204" pitchFamily="34" charset="0"/>
              </a:rPr>
              <a:t>j</a:t>
            </a:r>
            <a:r>
              <a:rPr lang="fr-FR" altLang="fr-FR" sz="1200" dirty="0" smtClean="0">
                <a:cs typeface="Arial" panose="020B0604020202020204" pitchFamily="34" charset="0"/>
              </a:rPr>
              <a:t>e dois </a:t>
            </a:r>
            <a:r>
              <a:rPr lang="fr-FR" altLang="fr-FR" sz="1100" dirty="0" smtClean="0">
                <a:cs typeface="Arial" panose="020B0604020202020204" pitchFamily="34" charset="0"/>
              </a:rPr>
              <a:t>– I must</a:t>
            </a:r>
          </a:p>
          <a:p>
            <a:pPr eaLnBrk="0" hangingPunct="0"/>
            <a:r>
              <a:rPr lang="fr-FR" altLang="fr-FR" sz="1200" dirty="0">
                <a:cs typeface="Arial" panose="020B0604020202020204" pitchFamily="34" charset="0"/>
              </a:rPr>
              <a:t>j</a:t>
            </a:r>
            <a:r>
              <a:rPr lang="fr-FR" altLang="fr-FR" sz="1200" dirty="0" smtClean="0">
                <a:cs typeface="Arial" panose="020B0604020202020204" pitchFamily="34" charset="0"/>
              </a:rPr>
              <a:t>e peux </a:t>
            </a:r>
            <a:r>
              <a:rPr lang="fr-FR" altLang="fr-FR" sz="1100" dirty="0" smtClean="0">
                <a:cs typeface="Arial" panose="020B0604020202020204" pitchFamily="34" charset="0"/>
              </a:rPr>
              <a:t>– I </a:t>
            </a:r>
            <a:r>
              <a:rPr lang="fr-FR" altLang="fr-FR" sz="1100" dirty="0" err="1" smtClean="0">
                <a:cs typeface="Arial" panose="020B0604020202020204" pitchFamily="34" charset="0"/>
              </a:rPr>
              <a:t>can</a:t>
            </a:r>
            <a:endParaRPr lang="fr-FR" altLang="fr-FR" sz="1100" dirty="0" smtClean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cs typeface="Arial" panose="020B0604020202020204" pitchFamily="34" charset="0"/>
              </a:rPr>
              <a:t>je sais </a:t>
            </a:r>
            <a:r>
              <a:rPr lang="fr-FR" altLang="fr-FR" sz="1100" dirty="0" smtClean="0">
                <a:cs typeface="Arial" panose="020B0604020202020204" pitchFamily="34" charset="0"/>
              </a:rPr>
              <a:t>– I know how to</a:t>
            </a:r>
            <a:endParaRPr lang="fr-FR" altLang="fr-FR" sz="1100" dirty="0"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81312" y="136249"/>
            <a:ext cx="3561593" cy="20739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prstDash val="sysDot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Object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pronoun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ninja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ça me rend + adjective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makes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me (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sad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/happy…)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ça me donne envie de +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makes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me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feel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endParaRPr lang="fr-FR" alt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ça me fait +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makes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me (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laugh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cry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…)</a:t>
            </a:r>
            <a:endParaRPr lang="fr-FR" alt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ça m’amuse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I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fun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ça m’intéresse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interests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me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ça me plaît/ça m’a plu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I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/d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endParaRPr lang="fr-FR" alt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ça m’ennuie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bores me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ça m’énerve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makes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me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angry</a:t>
            </a:r>
            <a:endParaRPr lang="fr-FR" alt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ça me saoule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annoys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me (colloquial)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ça m’est égal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I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mind</a:t>
            </a:r>
            <a:endParaRPr lang="fr-FR" alt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534222" y="1491284"/>
            <a:ext cx="1548384" cy="7677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eaLnBrk="0" hangingPunct="0"/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après + </a:t>
            </a:r>
            <a:r>
              <a:rPr lang="fr-FR" altLang="fr-F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past</a:t>
            </a:r>
            <a:r>
              <a:rPr lang="fr-FR" alt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 inf. </a:t>
            </a:r>
            <a:r>
              <a:rPr lang="fr-FR" altLang="fr-FR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fr-FR" altLang="fr-FR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doing</a:t>
            </a:r>
            <a:r>
              <a:rPr lang="fr-FR" alt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alt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après avoir </a:t>
            </a:r>
            <a:r>
              <a:rPr lang="fr-FR" alt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mangé, </a:t>
            </a:r>
            <a:r>
              <a:rPr lang="fr-FR" alt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après être </a:t>
            </a:r>
            <a:r>
              <a:rPr lang="fr-FR" altLang="fr-FR" sz="1200" i="1" dirty="0">
                <a:latin typeface="Arial" panose="020B0604020202020204" pitchFamily="34" charset="0"/>
                <a:cs typeface="Arial" panose="020B0604020202020204" pitchFamily="34" charset="0"/>
              </a:rPr>
              <a:t>allé</a:t>
            </a:r>
            <a:r>
              <a:rPr lang="fr-FR" alt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92"/>
          <p:cNvSpPr txBox="1">
            <a:spLocks noChangeArrowheads="1"/>
          </p:cNvSpPr>
          <p:nvPr/>
        </p:nvSpPr>
        <p:spPr bwMode="auto">
          <a:xfrm>
            <a:off x="6587351" y="25069"/>
            <a:ext cx="2016125" cy="2234000"/>
          </a:xfrm>
          <a:prstGeom prst="rect">
            <a:avLst/>
          </a:prstGeom>
          <a:solidFill>
            <a:srgbClr val="CEE6C0"/>
          </a:solidFill>
          <a:ln w="34925">
            <a:solidFill>
              <a:srgbClr val="000000"/>
            </a:solidFill>
            <a:prstDash val="lgDashDot"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altLang="fr-FR" sz="1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Frequency</a:t>
            </a:r>
            <a:r>
              <a:rPr lang="fr-FR" altLang="fr-FR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pro</a:t>
            </a:r>
            <a:endParaRPr lang="fr-FR" altLang="fr-FR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toujours </a:t>
            </a:r>
            <a:r>
              <a:rPr lang="fr-FR" altLang="fr-FR" sz="1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always</a:t>
            </a:r>
            <a:r>
              <a:rPr lang="fr-FR" altLang="fr-FR" sz="1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fr-FR" altLang="fr-FR" sz="11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still</a:t>
            </a:r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souvent </a:t>
            </a:r>
            <a:r>
              <a:rPr lang="fr-FR" altLang="fr-FR" sz="1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often</a:t>
            </a:r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quelquefois </a:t>
            </a:r>
            <a:r>
              <a:rPr lang="fr-FR" altLang="fr-FR" sz="1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sometimes</a:t>
            </a:r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temps en temps </a:t>
            </a:r>
            <a:br>
              <a:rPr lang="fr-FR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fr-FR" altLang="fr-FR" sz="1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from</a:t>
            </a:r>
            <a:r>
              <a:rPr lang="fr-FR" altLang="fr-FR" sz="1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time to time</a:t>
            </a:r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rarement </a:t>
            </a:r>
            <a:r>
              <a:rPr lang="fr-FR" altLang="fr-FR" sz="1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rarely</a:t>
            </a:r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jamais </a:t>
            </a:r>
            <a:r>
              <a:rPr lang="fr-FR" altLang="fr-FR" sz="1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never</a:t>
            </a:r>
            <a:r>
              <a:rPr lang="fr-FR" altLang="fr-FR" sz="1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 matin </a:t>
            </a:r>
            <a:r>
              <a:rPr lang="fr-FR" altLang="fr-FR" sz="1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in the </a:t>
            </a:r>
            <a:r>
              <a:rPr lang="fr-FR" altLang="fr-FR" sz="11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morning</a:t>
            </a:r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une 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fois (par an) </a:t>
            </a:r>
            <a:b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once (a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year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encore </a:t>
            </a:r>
            <a:r>
              <a:rPr lang="fr-FR" altLang="fr-FR" sz="1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again</a:t>
            </a:r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80960" y="4558534"/>
            <a:ext cx="4476832" cy="22469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prstDash val="lgDashDot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Subjunctive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jedi</a:t>
            </a:r>
            <a:endParaRPr lang="fr-FR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il faut que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tu saches –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to know</a:t>
            </a:r>
          </a:p>
          <a:p>
            <a:pPr eaLnBrk="0" hangingPunct="0"/>
            <a:r>
              <a:rPr lang="fr-FR" alt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pour que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ça aille mieux – in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order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make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better</a:t>
            </a:r>
            <a:endParaRPr lang="fr-FR" alt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bien que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je sois jeune –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although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I’m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young</a:t>
            </a:r>
            <a:endParaRPr lang="fr-FR" alt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je veux que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tu prennes ça – I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want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take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endParaRPr lang="fr-FR" alt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je ne crois pas que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ce soit vrai – I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think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it’s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  <a:endParaRPr lang="fr-FR" alt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fr-FR" alt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suis triste qu’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il ne puisse pas venir –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I’m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sad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can’t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come</a:t>
            </a:r>
          </a:p>
          <a:p>
            <a:pPr eaLnBrk="0" hangingPunct="0"/>
            <a:r>
              <a:rPr lang="fr-FR" alt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ça te plaise ou non –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whether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or not</a:t>
            </a:r>
          </a:p>
          <a:p>
            <a:pPr eaLnBrk="0" hangingPunct="0"/>
            <a:r>
              <a:rPr lang="fr-FR" alt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alt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vant que 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tu ne viennes –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arrive</a:t>
            </a:r>
          </a:p>
          <a:p>
            <a:pPr eaLnBrk="0" hangingPunct="0"/>
            <a:r>
              <a:rPr lang="fr-FR" alt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 plus cher que 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j’aie jamais vu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the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most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expensive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I’ve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seen</a:t>
            </a:r>
            <a:endParaRPr lang="fr-FR" alt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4345" y="2419480"/>
            <a:ext cx="3773445" cy="1885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 cap="flat" cmpd="dbl"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Conditional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hero</a:t>
            </a:r>
            <a:endParaRPr lang="fr-FR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je voudrais y aller – </a:t>
            </a:r>
            <a:r>
              <a:rPr lang="fr-FR" alt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I’d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to go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si j’étais riche, j’irais – if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Iwere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rich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I’d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go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si j’avais le choix, je ferais – if I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had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choice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I’d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do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si j’avais su, je ne serais pas venu </a:t>
            </a:r>
          </a:p>
          <a:p>
            <a:pPr eaLnBrk="0" hangingPunct="0"/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if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I’d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known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, I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wouldn’t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have come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j’aurais voulu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I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would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have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liked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j’aurais dû faire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I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have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  <a:endParaRPr lang="fr-FR" alt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5443" y="428971"/>
            <a:ext cx="1835125" cy="2891006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45000">
                <a:srgbClr val="A3B14F"/>
              </a:gs>
              <a:gs pos="100000">
                <a:srgbClr val="FF0000"/>
              </a:gs>
            </a:gsLst>
            <a:lin ang="5400000" scaled="1"/>
            <a:tileRect/>
          </a:gradFill>
          <a:ln w="38100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j’adore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j’aime beaucoup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 préfère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j’apprécie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j’admire</a:t>
            </a:r>
          </a:p>
          <a:p>
            <a:pPr algn="ctr" eaLnBrk="0" hangingPunct="0"/>
            <a:r>
              <a:rPr 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 suis fan de</a:t>
            </a:r>
          </a:p>
          <a:p>
            <a:pPr algn="ctr" eaLnBrk="0" hangingPunct="0"/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 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raffole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</a:t>
            </a:r>
          </a:p>
          <a:p>
            <a:pPr algn="ctr" eaLnBrk="0" hangingPunct="0"/>
            <a:r>
              <a:rPr lang="en-GB" sz="1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ç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me 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plaît</a:t>
            </a:r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j’ai horreur  de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je ne supporte pas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je hais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je déteste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je méprise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j’abhorre</a:t>
            </a:r>
          </a:p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ça m’énerve</a:t>
            </a:r>
            <a:endParaRPr lang="en-GB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35443" y="1946180"/>
            <a:ext cx="183512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92"/>
          <p:cNvSpPr txBox="1">
            <a:spLocks noChangeArrowheads="1"/>
          </p:cNvSpPr>
          <p:nvPr/>
        </p:nvSpPr>
        <p:spPr bwMode="auto">
          <a:xfrm>
            <a:off x="1852853" y="2459904"/>
            <a:ext cx="1198023" cy="1179038"/>
          </a:xfrm>
          <a:prstGeom prst="rect">
            <a:avLst/>
          </a:prstGeom>
          <a:solidFill>
            <a:srgbClr val="FAB8FA"/>
          </a:solidFill>
          <a:ln w="28575">
            <a:solidFill>
              <a:srgbClr val="000000"/>
            </a:solidFill>
            <a:prstDash val="sysDash"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GB" altLang="fr-FR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GB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my opinion</a:t>
            </a:r>
          </a:p>
          <a:p>
            <a:pPr eaLnBrk="0" hangingPunct="0"/>
            <a:r>
              <a:rPr lang="en-GB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à </a:t>
            </a:r>
            <a:r>
              <a:rPr lang="en-GB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 </a:t>
            </a:r>
            <a:r>
              <a:rPr lang="en-GB" altLang="fr-FR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avis</a:t>
            </a:r>
            <a:r>
              <a:rPr lang="en-GB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GB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en-GB" altLang="fr-FR" sz="1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selon</a:t>
            </a:r>
            <a:r>
              <a:rPr lang="en-GB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fr-FR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moi</a:t>
            </a:r>
            <a:endParaRPr lang="en-GB" altLang="fr-FR" sz="1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en-GB" altLang="fr-FR" sz="1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d’après</a:t>
            </a:r>
            <a:r>
              <a:rPr lang="en-GB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fr-FR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moi</a:t>
            </a:r>
            <a:endParaRPr lang="en-GB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en-GB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quant à </a:t>
            </a:r>
            <a:r>
              <a:rPr lang="en-GB" altLang="fr-FR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moi</a:t>
            </a:r>
            <a:endParaRPr lang="en-GB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en-GB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pour ma </a:t>
            </a:r>
            <a:r>
              <a:rPr lang="en-GB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part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Box 92"/>
          <p:cNvSpPr txBox="1">
            <a:spLocks noChangeArrowheads="1"/>
          </p:cNvSpPr>
          <p:nvPr/>
        </p:nvSpPr>
        <p:spPr bwMode="auto">
          <a:xfrm>
            <a:off x="5025640" y="2335269"/>
            <a:ext cx="3246990" cy="2551674"/>
          </a:xfrm>
          <a:prstGeom prst="rect">
            <a:avLst/>
          </a:prstGeom>
          <a:solidFill>
            <a:srgbClr val="FF6161"/>
          </a:solidFill>
          <a:ln w="34925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altLang="fr-FR" sz="1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Idiomatic</a:t>
            </a:r>
            <a:r>
              <a:rPr lang="fr-FR" altLang="fr-FR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genius</a:t>
            </a:r>
            <a:endParaRPr lang="fr-FR" altLang="fr-FR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revenons à nos moutons 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back to the topic</a:t>
            </a:r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il me casse les pieds 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annoys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me</a:t>
            </a:r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j’ai ri jaune 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I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had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forced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laugh</a:t>
            </a:r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il fait un temps de chien 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the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weather’s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bad</a:t>
            </a:r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je ne baisserai pas les bras 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I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won’t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give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up</a:t>
            </a:r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j’y vais de bon cœur 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I’m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happy to go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there</a:t>
            </a:r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ça a fait un tabac/carton 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was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big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success</a:t>
            </a:r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ça me casse les oreilles 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hurts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my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ears</a:t>
            </a:r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j’ai le cafard 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I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feel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down</a:t>
            </a:r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il en a fait tout un fromage 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made a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fuss</a:t>
            </a:r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’est le pied ! 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it’s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awesome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!</a:t>
            </a:r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chapeau !			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well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done</a:t>
            </a:r>
            <a:r>
              <a:rPr lang="fr-FR" alt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1026" name="Picture 2" descr="http://rue89.nouvelobs.com/sites/news/files/assets/image/2012/10/buzz-leclair-inside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" t="6845" r="935" b="5925"/>
          <a:stretch/>
        </p:blipFill>
        <p:spPr bwMode="auto">
          <a:xfrm rot="20625713">
            <a:off x="10642606" y="769932"/>
            <a:ext cx="1440000" cy="64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ado-mode-demploi.fr/wp-content/uploads/2012/11/coeur-bris%C3%A9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6" t="13923" r="20311" b="13166"/>
          <a:stretch/>
        </p:blipFill>
        <p:spPr bwMode="auto">
          <a:xfrm rot="20339348">
            <a:off x="38964" y="3048367"/>
            <a:ext cx="720000" cy="59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coeur-vert.com/projet/img/coeur_vert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1575">
            <a:off x="1989288" y="306832"/>
            <a:ext cx="720000" cy="6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upload.wikimedia.org/wikipedia/commons/thumb/6/63/Colourful_Chart.png/220px-Colourful_Chart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630" y="1622120"/>
            <a:ext cx="1259999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val 17"/>
          <p:cNvSpPr/>
          <p:nvPr/>
        </p:nvSpPr>
        <p:spPr>
          <a:xfrm>
            <a:off x="5007184" y="4661780"/>
            <a:ext cx="2604352" cy="216816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j’ai…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…quinze ans – </a:t>
            </a:r>
            <a:r>
              <a:rPr lang="fr-FR" sz="1200" dirty="0" err="1" smtClean="0">
                <a:solidFill>
                  <a:schemeClr val="tx1"/>
                </a:solidFill>
              </a:rPr>
              <a:t>I’m</a:t>
            </a:r>
            <a:r>
              <a:rPr lang="fr-FR" sz="1200" dirty="0" smtClean="0">
                <a:solidFill>
                  <a:schemeClr val="tx1"/>
                </a:solidFill>
              </a:rPr>
              <a:t> 15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…</a:t>
            </a:r>
            <a:r>
              <a:rPr lang="fr-FR" sz="1200" dirty="0" smtClean="0">
                <a:solidFill>
                  <a:schemeClr val="tx1"/>
                </a:solidFill>
              </a:rPr>
              <a:t>froid/chaud </a:t>
            </a:r>
            <a:r>
              <a:rPr lang="fr-FR" sz="1100" dirty="0" smtClean="0">
                <a:solidFill>
                  <a:schemeClr val="tx1"/>
                </a:solidFill>
              </a:rPr>
              <a:t>– cold/hot</a:t>
            </a:r>
            <a:endParaRPr lang="fr-FR" sz="1200" dirty="0" smtClean="0">
              <a:solidFill>
                <a:schemeClr val="tx1"/>
              </a:solidFill>
            </a:endParaRP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…faim/soif </a:t>
            </a:r>
            <a:r>
              <a:rPr lang="fr-FR" sz="1100" dirty="0" smtClean="0">
                <a:solidFill>
                  <a:schemeClr val="tx1"/>
                </a:solidFill>
              </a:rPr>
              <a:t>– </a:t>
            </a:r>
            <a:r>
              <a:rPr lang="fr-FR" sz="1100" dirty="0" err="1" smtClean="0">
                <a:solidFill>
                  <a:schemeClr val="tx1"/>
                </a:solidFill>
              </a:rPr>
              <a:t>hungry</a:t>
            </a:r>
            <a:r>
              <a:rPr lang="fr-FR" sz="1100" dirty="0" smtClean="0">
                <a:solidFill>
                  <a:schemeClr val="tx1"/>
                </a:solidFill>
              </a:rPr>
              <a:t>/</a:t>
            </a:r>
            <a:r>
              <a:rPr lang="fr-FR" sz="1100" dirty="0" err="1" smtClean="0">
                <a:solidFill>
                  <a:schemeClr val="tx1"/>
                </a:solidFill>
              </a:rPr>
              <a:t>thirsty</a:t>
            </a:r>
            <a:r>
              <a:rPr lang="fr-FR" sz="1200" dirty="0" smtClean="0">
                <a:solidFill>
                  <a:schemeClr val="tx1"/>
                </a:solidFill>
              </a:rPr>
              <a:t/>
            </a:r>
            <a:br>
              <a:rPr lang="fr-FR" sz="1200" dirty="0" smtClean="0">
                <a:solidFill>
                  <a:schemeClr val="tx1"/>
                </a:solidFill>
              </a:rPr>
            </a:br>
            <a:r>
              <a:rPr lang="fr-FR" sz="1200" dirty="0">
                <a:solidFill>
                  <a:schemeClr val="tx1"/>
                </a:solidFill>
              </a:rPr>
              <a:t>…raison/tort </a:t>
            </a:r>
            <a:r>
              <a:rPr lang="fr-FR" sz="1100" dirty="0">
                <a:solidFill>
                  <a:schemeClr val="tx1"/>
                </a:solidFill>
              </a:rPr>
              <a:t>– right/</a:t>
            </a:r>
            <a:r>
              <a:rPr lang="fr-FR" sz="1100" dirty="0" err="1">
                <a:solidFill>
                  <a:schemeClr val="tx1"/>
                </a:solidFill>
              </a:rPr>
              <a:t>wrong</a:t>
            </a:r>
            <a:endParaRPr lang="fr-FR" sz="1200" dirty="0" smtClean="0">
              <a:solidFill>
                <a:schemeClr val="tx1"/>
              </a:solidFill>
            </a:endParaRP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…envie de… </a:t>
            </a:r>
            <a:r>
              <a:rPr lang="fr-FR" sz="1100" dirty="0" smtClean="0">
                <a:solidFill>
                  <a:schemeClr val="tx1"/>
                </a:solidFill>
              </a:rPr>
              <a:t>– I </a:t>
            </a:r>
            <a:r>
              <a:rPr lang="fr-FR" sz="1100" dirty="0" err="1" smtClean="0">
                <a:solidFill>
                  <a:schemeClr val="tx1"/>
                </a:solidFill>
              </a:rPr>
              <a:t>fancy</a:t>
            </a:r>
            <a:r>
              <a:rPr lang="fr-FR" sz="1100" dirty="0" smtClean="0">
                <a:solidFill>
                  <a:schemeClr val="tx1"/>
                </a:solidFill>
              </a:rPr>
              <a:t>…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…de la chance</a:t>
            </a:r>
            <a:r>
              <a:rPr lang="fr-FR" sz="1100" dirty="0" smtClean="0">
                <a:solidFill>
                  <a:schemeClr val="tx1"/>
                </a:solidFill>
              </a:rPr>
              <a:t> – </a:t>
            </a:r>
            <a:r>
              <a:rPr lang="fr-FR" sz="1100" dirty="0" err="1" smtClean="0">
                <a:solidFill>
                  <a:schemeClr val="tx1"/>
                </a:solidFill>
              </a:rPr>
              <a:t>I’m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lucky</a:t>
            </a:r>
            <a:r>
              <a:rPr lang="fr-FR" sz="1100" dirty="0" smtClean="0">
                <a:solidFill>
                  <a:schemeClr val="tx1"/>
                </a:solidFill>
              </a:rPr>
              <a:t/>
            </a:r>
            <a:br>
              <a:rPr lang="fr-FR" sz="1100" dirty="0" smtClean="0">
                <a:solidFill>
                  <a:schemeClr val="tx1"/>
                </a:solidFill>
              </a:rPr>
            </a:br>
            <a:r>
              <a:rPr lang="fr-FR" sz="1200" dirty="0" smtClean="0">
                <a:solidFill>
                  <a:schemeClr val="tx1"/>
                </a:solidFill>
              </a:rPr>
              <a:t>…peur de </a:t>
            </a:r>
            <a:r>
              <a:rPr lang="fr-FR" sz="1100" dirty="0" smtClean="0">
                <a:solidFill>
                  <a:schemeClr val="tx1"/>
                </a:solidFill>
              </a:rPr>
              <a:t>– </a:t>
            </a:r>
            <a:r>
              <a:rPr lang="fr-FR" sz="1100" dirty="0" err="1" smtClean="0">
                <a:solidFill>
                  <a:schemeClr val="tx1"/>
                </a:solidFill>
              </a:rPr>
              <a:t>I’m</a:t>
            </a:r>
            <a:r>
              <a:rPr lang="fr-FR" sz="1100" dirty="0" smtClean="0">
                <a:solidFill>
                  <a:schemeClr val="tx1"/>
                </a:solidFill>
              </a:rPr>
              <a:t> </a:t>
            </a:r>
            <a:r>
              <a:rPr lang="fr-FR" sz="1100" dirty="0" err="1" smtClean="0">
                <a:solidFill>
                  <a:schemeClr val="tx1"/>
                </a:solidFill>
              </a:rPr>
              <a:t>afraid</a:t>
            </a:r>
            <a:r>
              <a:rPr lang="fr-FR" sz="1100" dirty="0" smtClean="0">
                <a:solidFill>
                  <a:schemeClr val="tx1"/>
                </a:solidFill>
              </a:rPr>
              <a:t> of</a:t>
            </a:r>
            <a:r>
              <a:rPr lang="fr-FR" sz="1200" dirty="0" smtClean="0">
                <a:solidFill>
                  <a:schemeClr val="tx1"/>
                </a:solidFill>
              </a:rPr>
              <a:t/>
            </a:r>
            <a:br>
              <a:rPr lang="fr-FR" sz="1200" dirty="0" smtClean="0">
                <a:solidFill>
                  <a:schemeClr val="tx1"/>
                </a:solidFill>
              </a:rPr>
            </a:br>
            <a:r>
              <a:rPr lang="fr-FR" sz="1200" dirty="0" smtClean="0">
                <a:solidFill>
                  <a:schemeClr val="tx1"/>
                </a:solidFill>
              </a:rPr>
              <a:t>…honte de </a:t>
            </a:r>
            <a:r>
              <a:rPr lang="fr-FR" sz="1100" dirty="0" smtClean="0">
                <a:solidFill>
                  <a:schemeClr val="tx1"/>
                </a:solidFill>
              </a:rPr>
              <a:t>– </a:t>
            </a:r>
            <a:r>
              <a:rPr lang="fr-FR" sz="1100" dirty="0" err="1" smtClean="0">
                <a:solidFill>
                  <a:schemeClr val="tx1"/>
                </a:solidFill>
              </a:rPr>
              <a:t>ashamed</a:t>
            </a:r>
            <a:r>
              <a:rPr lang="fr-FR" sz="1100" dirty="0" smtClean="0">
                <a:solidFill>
                  <a:schemeClr val="tx1"/>
                </a:solidFill>
              </a:rPr>
              <a:t> of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…besoin de</a:t>
            </a:r>
            <a:r>
              <a:rPr lang="fr-FR" sz="1100" dirty="0" smtClean="0">
                <a:solidFill>
                  <a:schemeClr val="tx1"/>
                </a:solidFill>
              </a:rPr>
              <a:t> – I </a:t>
            </a:r>
            <a:r>
              <a:rPr lang="fr-FR" sz="1100" dirty="0" err="1" smtClean="0">
                <a:solidFill>
                  <a:schemeClr val="tx1"/>
                </a:solidFill>
              </a:rPr>
              <a:t>need</a:t>
            </a:r>
            <a:endParaRPr lang="fr-FR" sz="1200" dirty="0">
              <a:solidFill>
                <a:schemeClr val="tx1"/>
              </a:solidFill>
            </a:endParaRPr>
          </a:p>
        </p:txBody>
      </p:sp>
      <p:pic>
        <p:nvPicPr>
          <p:cNvPr id="1034" name="Picture 10" descr="http://p4.storage.canalblog.com/49/83/280330/54132351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5210" y="4012120"/>
            <a:ext cx="11196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decoklane.d.e.pic.centerblog.net/9191f33c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0038">
            <a:off x="5285621" y="767483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norajeannehirsu.com/wp-content/uploads/2011/03/lhow-to-outrank-amazon-with-backinking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042" y="2697038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88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92"/>
          <p:cNvSpPr txBox="1">
            <a:spLocks noChangeArrowheads="1"/>
          </p:cNvSpPr>
          <p:nvPr/>
        </p:nvSpPr>
        <p:spPr bwMode="auto">
          <a:xfrm>
            <a:off x="4889680" y="0"/>
            <a:ext cx="2119202" cy="4262320"/>
          </a:xfrm>
          <a:prstGeom prst="rect">
            <a:avLst/>
          </a:prstGeom>
          <a:solidFill>
            <a:schemeClr val="bg2">
              <a:lumMod val="75000"/>
            </a:schemeClr>
          </a:solidFill>
          <a:ln w="34925">
            <a:solidFill>
              <a:srgbClr val="000000"/>
            </a:solidFill>
            <a:prstDash val="lgDashDot"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altLang="fr-FR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Connectives</a:t>
            </a:r>
            <a:endParaRPr lang="fr-FR" altLang="fr-FR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et – and</a:t>
            </a: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mais 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 but 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parce que 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car – </a:t>
            </a:r>
            <a:r>
              <a:rPr lang="fr-FR" alt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/ as</a:t>
            </a: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 or 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donc –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therefore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pour – in </a:t>
            </a:r>
            <a:r>
              <a:rPr lang="fr-FR" alt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order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to + </a:t>
            </a:r>
            <a:r>
              <a:rPr lang="fr-FR" alt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inf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surtout – </a:t>
            </a:r>
            <a:r>
              <a:rPr lang="fr-FR" alt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above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all</a:t>
            </a: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peu 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little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plus -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furthermore</a:t>
            </a:r>
            <a:endParaRPr lang="fr-FR" alt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néanmoins 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nevertheless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cependant – </a:t>
            </a:r>
            <a:r>
              <a:rPr lang="fr-FR" alt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however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puisque – </a:t>
            </a:r>
            <a:r>
              <a:rPr lang="fr-FR" alt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seeing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as......</a:t>
            </a: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tandis que – </a:t>
            </a:r>
            <a:r>
              <a:rPr lang="fr-FR" alt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whereas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......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ni… 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ni –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neither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fr-FR" alt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nor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soudain 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suddenly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ensuite –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avec 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sans –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puis – </a:t>
            </a:r>
            <a:r>
              <a:rPr lang="fr-FR" alt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then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si – if 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686807" cy="6858000"/>
          </a:xfrm>
          <a:prstGeom prst="rect">
            <a:avLst/>
          </a:prstGeom>
          <a:solidFill>
            <a:srgbClr val="FFCCFF">
              <a:alpha val="50196"/>
            </a:srgbClr>
          </a:solidFill>
          <a:ln w="38100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want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opinion!</a:t>
            </a: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0" hangingPunct="0"/>
            <a:endParaRPr lang="fr-FR" altLang="fr-FR" sz="12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0" hangingPunct="0"/>
            <a:endParaRPr lang="fr-FR" altLang="fr-FR" sz="12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0" hangingPunct="0"/>
            <a:endParaRPr lang="fr-FR" altLang="fr-FR" sz="12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0" hangingPunct="0"/>
            <a:endParaRPr lang="fr-FR" altLang="fr-FR" sz="12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0" hangingPunct="0"/>
            <a:endParaRPr lang="fr-FR" altLang="fr-FR" sz="12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0" hangingPunct="0"/>
            <a:endParaRPr lang="fr-FR" altLang="fr-FR" sz="12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 pense que… </a:t>
            </a:r>
            <a:r>
              <a:rPr 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I </a:t>
            </a:r>
            <a:r>
              <a:rPr 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think</a:t>
            </a:r>
            <a:r>
              <a:rPr 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that</a:t>
            </a:r>
            <a:endParaRPr 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 crois que </a:t>
            </a:r>
            <a:r>
              <a:rPr 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I </a:t>
            </a:r>
            <a:r>
              <a:rPr 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think</a:t>
            </a:r>
            <a:r>
              <a:rPr 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that</a:t>
            </a:r>
            <a:endParaRPr 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ça me rend +</a:t>
            </a:r>
            <a:r>
              <a:rPr lang="fr-FR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adj</a:t>
            </a:r>
            <a:r>
              <a:rPr 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</a:t>
            </a:r>
            <a:r>
              <a:rPr 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makes</a:t>
            </a:r>
            <a:r>
              <a:rPr 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me</a:t>
            </a:r>
            <a:endParaRPr 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ça me donne envie de +</a:t>
            </a:r>
            <a:r>
              <a:rPr lang="fr-FR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</a:t>
            </a:r>
            <a:r>
              <a:rPr 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feel</a:t>
            </a:r>
            <a:r>
              <a:rPr lang="fr-FR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11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like</a:t>
            </a:r>
            <a:endParaRPr lang="fr-FR" sz="11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qui 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important pour 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moi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c’est</a:t>
            </a:r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en-GB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what’s important to me is</a:t>
            </a:r>
          </a:p>
          <a:p>
            <a:pPr eaLnBrk="0" hangingPunct="0"/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qui me 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préoccupe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c’est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eaLnBrk="0" hangingPunct="0"/>
            <a:r>
              <a:rPr lang="en-GB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what worries me is</a:t>
            </a:r>
          </a:p>
          <a:p>
            <a:pPr eaLnBrk="0" hangingPunct="0"/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j’étais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riche, je 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voudrais</a:t>
            </a:r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en-GB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if I were rich, I’d like to</a:t>
            </a:r>
          </a:p>
          <a:p>
            <a:pPr eaLnBrk="0" hangingPunct="0"/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j’avais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le 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choix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j’irais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eaLnBrk="0" hangingPunct="0"/>
            <a:r>
              <a:rPr lang="en-GB" sz="11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if I had the choice I’d go</a:t>
            </a:r>
          </a:p>
          <a:p>
            <a:pPr eaLnBrk="0" hangingPunct="0"/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 Box 100"/>
          <p:cNvSpPr txBox="1">
            <a:spLocks noChangeArrowheads="1"/>
          </p:cNvSpPr>
          <p:nvPr/>
        </p:nvSpPr>
        <p:spPr bwMode="auto">
          <a:xfrm>
            <a:off x="2752255" y="-4980"/>
            <a:ext cx="2085345" cy="4267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0000"/>
            </a:solidFill>
            <a:prstDash val="sysDash"/>
            <a:miter lim="800000"/>
            <a:headEnd/>
            <a:tailEnd/>
          </a:ln>
        </p:spPr>
        <p:txBody>
          <a:bodyPr/>
          <a:lstStyle>
            <a:lvl1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400" b="1" dirty="0" err="1" smtClean="0">
                <a:ea typeface="Times New Roman" panose="02020603050405020304" pitchFamily="18" charset="0"/>
                <a:cs typeface="Arial" panose="020B0604020202020204" pitchFamily="34" charset="0"/>
              </a:rPr>
              <a:t>Adverbs</a:t>
            </a:r>
            <a:endParaRPr lang="fr-FR" altLang="fr-FR" sz="14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b="1" dirty="0" err="1" smtClean="0">
                <a:cs typeface="Arial" panose="020B0604020202020204" pitchFamily="34" charset="0"/>
              </a:rPr>
              <a:t>with</a:t>
            </a:r>
            <a:r>
              <a:rPr lang="fr-FR" altLang="fr-FR" sz="1100" b="1" dirty="0" smtClean="0">
                <a:cs typeface="Arial" panose="020B0604020202020204" pitchFamily="34" charset="0"/>
              </a:rPr>
              <a:t> an adjective or a </a:t>
            </a:r>
            <a:r>
              <a:rPr lang="fr-FR" altLang="fr-FR" sz="1100" b="1" dirty="0" err="1" smtClean="0">
                <a:cs typeface="Arial" panose="020B0604020202020204" pitchFamily="34" charset="0"/>
              </a:rPr>
              <a:t>verb</a:t>
            </a:r>
            <a:endParaRPr lang="fr-FR" altLang="fr-FR" sz="1100" b="1" dirty="0" smtClean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cs typeface="Arial" panose="020B0604020202020204" pitchFamily="34" charset="0"/>
              </a:rPr>
              <a:t>-c’est </a:t>
            </a:r>
            <a:r>
              <a:rPr lang="fr-FR" altLang="fr-FR" sz="1200" b="1" dirty="0">
                <a:cs typeface="Arial" panose="020B0604020202020204" pitchFamily="34" charset="0"/>
              </a:rPr>
              <a:t>vraiment</a:t>
            </a:r>
            <a:r>
              <a:rPr lang="fr-FR" altLang="fr-FR" sz="1200" dirty="0">
                <a:cs typeface="Arial" panose="020B0604020202020204" pitchFamily="34" charset="0"/>
              </a:rPr>
              <a:t> </a:t>
            </a:r>
            <a:r>
              <a:rPr lang="fr-FR" altLang="fr-FR" sz="1200" dirty="0" smtClean="0">
                <a:cs typeface="Arial" panose="020B0604020202020204" pitchFamily="34" charset="0"/>
              </a:rPr>
              <a:t>intéressant</a:t>
            </a:r>
          </a:p>
          <a:p>
            <a:pPr eaLnBrk="0" hangingPunct="0"/>
            <a:r>
              <a:rPr lang="fr-FR" altLang="fr-FR" sz="1200" dirty="0" smtClean="0">
                <a:cs typeface="Arial" panose="020B0604020202020204" pitchFamily="34" charset="0"/>
              </a:rPr>
              <a:t>-elle </a:t>
            </a:r>
            <a:r>
              <a:rPr lang="fr-FR" altLang="fr-FR" sz="1200" dirty="0">
                <a:cs typeface="Arial" panose="020B0604020202020204" pitchFamily="34" charset="0"/>
              </a:rPr>
              <a:t>joue </a:t>
            </a:r>
            <a:r>
              <a:rPr lang="fr-FR" altLang="fr-FR" sz="1200" b="1" dirty="0" smtClean="0">
                <a:cs typeface="Arial" panose="020B0604020202020204" pitchFamily="34" charset="0"/>
              </a:rPr>
              <a:t>bien</a:t>
            </a:r>
            <a:endParaRPr lang="fr-FR" altLang="fr-FR" sz="1200" b="1" dirty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cs typeface="Arial" panose="020B0604020202020204" pitchFamily="34" charset="0"/>
              </a:rPr>
              <a:t>-</a:t>
            </a:r>
            <a:r>
              <a:rPr lang="fr-FR" altLang="fr-FR" sz="1200" b="1" dirty="0" smtClean="0">
                <a:cs typeface="Arial" panose="020B0604020202020204" pitchFamily="34" charset="0"/>
              </a:rPr>
              <a:t>effectivement</a:t>
            </a:r>
            <a:r>
              <a:rPr lang="fr-FR" altLang="fr-FR" sz="1200" dirty="0">
                <a:cs typeface="Arial" panose="020B0604020202020204" pitchFamily="34" charset="0"/>
              </a:rPr>
              <a:t>, </a:t>
            </a:r>
            <a:r>
              <a:rPr lang="fr-FR" altLang="fr-FR" sz="1200" dirty="0" smtClean="0">
                <a:cs typeface="Arial" panose="020B0604020202020204" pitchFamily="34" charset="0"/>
              </a:rPr>
              <a:t>c’est beau</a:t>
            </a:r>
          </a:p>
          <a:p>
            <a:pPr eaLnBrk="0" hangingPunct="0"/>
            <a:r>
              <a:rPr lang="fr-FR" altLang="fr-FR" sz="1200" dirty="0" smtClean="0">
                <a:cs typeface="Arial" panose="020B0604020202020204" pitchFamily="34" charset="0"/>
              </a:rPr>
              <a:t>beaucoup – </a:t>
            </a:r>
            <a:r>
              <a:rPr lang="fr-FR" altLang="fr-FR" sz="1200" dirty="0" err="1" smtClean="0">
                <a:cs typeface="Arial" panose="020B0604020202020204" pitchFamily="34" charset="0"/>
              </a:rPr>
              <a:t>much</a:t>
            </a:r>
            <a:r>
              <a:rPr lang="fr-FR" altLang="fr-FR" sz="1200" dirty="0" smtClean="0">
                <a:cs typeface="Arial" panose="020B0604020202020204" pitchFamily="34" charset="0"/>
              </a:rPr>
              <a:t> </a:t>
            </a:r>
          </a:p>
          <a:p>
            <a:pPr eaLnBrk="0" hangingPunct="0"/>
            <a:r>
              <a:rPr lang="fr-FR" altLang="fr-FR" sz="1200" dirty="0" smtClean="0">
                <a:cs typeface="Arial" panose="020B0604020202020204" pitchFamily="34" charset="0"/>
              </a:rPr>
              <a:t>très – </a:t>
            </a:r>
            <a:r>
              <a:rPr lang="fr-FR" altLang="fr-FR" sz="1200" dirty="0" err="1" smtClean="0">
                <a:cs typeface="Arial" panose="020B0604020202020204" pitchFamily="34" charset="0"/>
              </a:rPr>
              <a:t>very</a:t>
            </a:r>
            <a:r>
              <a:rPr lang="fr-FR" altLang="fr-FR" sz="1200" dirty="0" smtClean="0">
                <a:cs typeface="Arial" panose="020B0604020202020204" pitchFamily="34" charset="0"/>
              </a:rPr>
              <a:t> </a:t>
            </a:r>
          </a:p>
          <a:p>
            <a:pPr eaLnBrk="0" hangingPunct="0"/>
            <a:r>
              <a:rPr lang="fr-FR" altLang="fr-FR" sz="1200" dirty="0" smtClean="0">
                <a:cs typeface="Arial" panose="020B0604020202020204" pitchFamily="34" charset="0"/>
              </a:rPr>
              <a:t>bien – </a:t>
            </a:r>
            <a:r>
              <a:rPr lang="fr-FR" altLang="fr-FR" sz="1200" dirty="0" err="1" smtClean="0">
                <a:cs typeface="Arial" panose="020B0604020202020204" pitchFamily="34" charset="0"/>
              </a:rPr>
              <a:t>well</a:t>
            </a:r>
            <a:r>
              <a:rPr lang="fr-FR" altLang="fr-FR" sz="1200" dirty="0" smtClean="0">
                <a:cs typeface="Arial" panose="020B0604020202020204" pitchFamily="34" charset="0"/>
              </a:rPr>
              <a:t> </a:t>
            </a:r>
          </a:p>
          <a:p>
            <a:pPr eaLnBrk="0" hangingPunct="0"/>
            <a:r>
              <a:rPr lang="fr-FR" altLang="fr-FR" sz="1200" dirty="0" smtClean="0">
                <a:cs typeface="Arial" panose="020B0604020202020204" pitchFamily="34" charset="0"/>
              </a:rPr>
              <a:t>mal – </a:t>
            </a:r>
            <a:r>
              <a:rPr lang="fr-FR" altLang="fr-FR" sz="1200" dirty="0" err="1" smtClean="0">
                <a:cs typeface="Arial" panose="020B0604020202020204" pitchFamily="34" charset="0"/>
              </a:rPr>
              <a:t>badly</a:t>
            </a:r>
            <a:endParaRPr lang="fr-FR" altLang="fr-FR" sz="1200" dirty="0" smtClean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cs typeface="Arial" panose="020B0604020202020204" pitchFamily="34" charset="0"/>
              </a:rPr>
              <a:t>assez – </a:t>
            </a:r>
            <a:r>
              <a:rPr lang="fr-FR" altLang="fr-FR" sz="1200" dirty="0" err="1" smtClean="0">
                <a:cs typeface="Arial" panose="020B0604020202020204" pitchFamily="34" charset="0"/>
              </a:rPr>
              <a:t>quite</a:t>
            </a:r>
            <a:r>
              <a:rPr lang="fr-FR" altLang="fr-FR" sz="1200" dirty="0" smtClean="0">
                <a:cs typeface="Arial" panose="020B0604020202020204" pitchFamily="34" charset="0"/>
              </a:rPr>
              <a:t>/</a:t>
            </a:r>
            <a:r>
              <a:rPr lang="fr-FR" altLang="fr-FR" sz="1200" dirty="0" err="1" smtClean="0">
                <a:cs typeface="Arial" panose="020B0604020202020204" pitchFamily="34" charset="0"/>
              </a:rPr>
              <a:t>enough</a:t>
            </a:r>
            <a:endParaRPr lang="fr-FR" altLang="fr-FR" sz="1200" dirty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cs typeface="Arial" panose="020B0604020202020204" pitchFamily="34" charset="0"/>
              </a:rPr>
              <a:t>trop </a:t>
            </a:r>
            <a:r>
              <a:rPr lang="fr-FR" altLang="fr-FR" sz="1200" dirty="0" smtClean="0">
                <a:cs typeface="Arial" panose="020B0604020202020204" pitchFamily="34" charset="0"/>
              </a:rPr>
              <a:t>– </a:t>
            </a:r>
            <a:r>
              <a:rPr lang="fr-FR" altLang="fr-FR" sz="1200" dirty="0" err="1" smtClean="0">
                <a:cs typeface="Arial" panose="020B0604020202020204" pitchFamily="34" charset="0"/>
              </a:rPr>
              <a:t>too</a:t>
            </a:r>
            <a:r>
              <a:rPr lang="fr-FR" altLang="fr-FR" sz="1200" dirty="0" smtClean="0">
                <a:cs typeface="Arial" panose="020B0604020202020204" pitchFamily="34" charset="0"/>
              </a:rPr>
              <a:t>/</a:t>
            </a:r>
            <a:r>
              <a:rPr lang="fr-FR" altLang="fr-FR" sz="1200" dirty="0" err="1" smtClean="0">
                <a:cs typeface="Arial" panose="020B0604020202020204" pitchFamily="34" charset="0"/>
              </a:rPr>
              <a:t>too</a:t>
            </a:r>
            <a:r>
              <a:rPr lang="fr-FR" altLang="fr-FR" sz="1200" dirty="0" smtClean="0">
                <a:cs typeface="Arial" panose="020B0604020202020204" pitchFamily="34" charset="0"/>
              </a:rPr>
              <a:t> </a:t>
            </a:r>
            <a:r>
              <a:rPr lang="fr-FR" altLang="fr-FR" sz="1200" dirty="0" err="1" smtClean="0">
                <a:cs typeface="Arial" panose="020B0604020202020204" pitchFamily="34" charset="0"/>
              </a:rPr>
              <a:t>much</a:t>
            </a:r>
            <a:endParaRPr lang="fr-FR" altLang="fr-FR" sz="1200" dirty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cs typeface="Arial" panose="020B0604020202020204" pitchFamily="34" charset="0"/>
              </a:rPr>
              <a:t>tellement </a:t>
            </a:r>
            <a:r>
              <a:rPr lang="fr-FR" altLang="fr-FR" sz="1200" dirty="0" smtClean="0">
                <a:cs typeface="Arial" panose="020B0604020202020204" pitchFamily="34" charset="0"/>
              </a:rPr>
              <a:t>– </a:t>
            </a:r>
            <a:r>
              <a:rPr lang="fr-FR" altLang="fr-FR" sz="1200" dirty="0" err="1" smtClean="0">
                <a:cs typeface="Arial" panose="020B0604020202020204" pitchFamily="34" charset="0"/>
              </a:rPr>
              <a:t>so</a:t>
            </a:r>
            <a:r>
              <a:rPr lang="fr-FR" altLang="fr-FR" sz="1200" dirty="0" smtClean="0">
                <a:cs typeface="Arial" panose="020B0604020202020204" pitchFamily="34" charset="0"/>
              </a:rPr>
              <a:t> </a:t>
            </a:r>
            <a:endParaRPr lang="fr-FR" altLang="fr-FR" sz="1200" dirty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cs typeface="Arial" panose="020B0604020202020204" pitchFamily="34" charset="0"/>
              </a:rPr>
              <a:t>effectivement – </a:t>
            </a:r>
            <a:r>
              <a:rPr lang="fr-FR" altLang="fr-FR" sz="1200" dirty="0" err="1" smtClean="0">
                <a:cs typeface="Arial" panose="020B0604020202020204" pitchFamily="34" charset="0"/>
              </a:rPr>
              <a:t>indeed</a:t>
            </a:r>
            <a:r>
              <a:rPr lang="fr-FR" altLang="fr-FR" sz="1200" dirty="0" smtClean="0">
                <a:cs typeface="Arial" panose="020B0604020202020204" pitchFamily="34" charset="0"/>
              </a:rPr>
              <a:t> </a:t>
            </a:r>
          </a:p>
          <a:p>
            <a:pPr eaLnBrk="0" hangingPunct="0"/>
            <a:r>
              <a:rPr lang="fr-FR" altLang="fr-FR" sz="1200" dirty="0" smtClean="0">
                <a:cs typeface="Arial" panose="020B0604020202020204" pitchFamily="34" charset="0"/>
              </a:rPr>
              <a:t>carrément – </a:t>
            </a:r>
            <a:r>
              <a:rPr lang="fr-FR" altLang="fr-FR" sz="1200" dirty="0" err="1" smtClean="0">
                <a:cs typeface="Arial" panose="020B0604020202020204" pitchFamily="34" charset="0"/>
              </a:rPr>
              <a:t>really</a:t>
            </a:r>
            <a:endParaRPr lang="fr-FR" altLang="fr-FR" sz="1200" dirty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cs typeface="Arial" panose="020B0604020202020204" pitchFamily="34" charset="0"/>
              </a:rPr>
              <a:t>extrêmement – </a:t>
            </a:r>
            <a:r>
              <a:rPr lang="fr-FR" altLang="fr-FR" sz="1200" dirty="0" err="1" smtClean="0">
                <a:cs typeface="Arial" panose="020B0604020202020204" pitchFamily="34" charset="0"/>
              </a:rPr>
              <a:t>extremely</a:t>
            </a:r>
            <a:endParaRPr lang="fr-FR" altLang="fr-FR" sz="1200" dirty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cs typeface="Arial" panose="020B0604020202020204" pitchFamily="34" charset="0"/>
              </a:rPr>
              <a:t>vachement </a:t>
            </a:r>
            <a:r>
              <a:rPr lang="fr-FR" altLang="fr-FR" sz="1200" dirty="0" smtClean="0">
                <a:cs typeface="Arial" panose="020B0604020202020204" pitchFamily="34" charset="0"/>
              </a:rPr>
              <a:t>– </a:t>
            </a:r>
            <a:r>
              <a:rPr lang="fr-FR" altLang="fr-FR" sz="1200" dirty="0" err="1" smtClean="0">
                <a:cs typeface="Arial" panose="020B0604020202020204" pitchFamily="34" charset="0"/>
              </a:rPr>
              <a:t>extremely</a:t>
            </a:r>
            <a:endParaRPr lang="fr-FR" altLang="fr-FR" sz="1200" dirty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cs typeface="Arial" panose="020B0604020202020204" pitchFamily="34" charset="0"/>
              </a:rPr>
              <a:t>plutôt </a:t>
            </a:r>
            <a:r>
              <a:rPr lang="fr-FR" altLang="fr-FR" sz="1200" dirty="0" smtClean="0">
                <a:cs typeface="Arial" panose="020B0604020202020204" pitchFamily="34" charset="0"/>
              </a:rPr>
              <a:t>– </a:t>
            </a:r>
            <a:r>
              <a:rPr lang="fr-FR" altLang="fr-FR" sz="1200" dirty="0" err="1" smtClean="0">
                <a:cs typeface="Arial" panose="020B0604020202020204" pitchFamily="34" charset="0"/>
              </a:rPr>
              <a:t>rather</a:t>
            </a:r>
            <a:endParaRPr lang="fr-FR" altLang="fr-FR" sz="1200" dirty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>
                <a:cs typeface="Arial" panose="020B0604020202020204" pitchFamily="34" charset="0"/>
              </a:rPr>
              <a:t>un peu </a:t>
            </a:r>
            <a:r>
              <a:rPr lang="fr-FR" altLang="fr-FR" sz="1200" dirty="0" smtClean="0">
                <a:cs typeface="Arial" panose="020B0604020202020204" pitchFamily="34" charset="0"/>
              </a:rPr>
              <a:t>– </a:t>
            </a:r>
            <a:r>
              <a:rPr lang="fr-FR" altLang="fr-FR" sz="1200" dirty="0">
                <a:cs typeface="Arial" panose="020B0604020202020204" pitchFamily="34" charset="0"/>
              </a:rPr>
              <a:t>a </a:t>
            </a:r>
            <a:r>
              <a:rPr lang="fr-FR" altLang="fr-FR" sz="1200" dirty="0" smtClean="0">
                <a:cs typeface="Arial" panose="020B0604020202020204" pitchFamily="34" charset="0"/>
              </a:rPr>
              <a:t>bit</a:t>
            </a:r>
          </a:p>
          <a:p>
            <a:pPr eaLnBrk="0" hangingPunct="0"/>
            <a:endParaRPr lang="fr-FR" altLang="fr-FR" sz="800" dirty="0">
              <a:cs typeface="Arial" panose="020B0604020202020204" pitchFamily="34" charset="0"/>
            </a:endParaRPr>
          </a:p>
          <a:p>
            <a:pPr algn="ctr" eaLnBrk="0" hangingPunct="0"/>
            <a:r>
              <a:rPr lang="fr-FR" altLang="fr-FR" sz="1400" b="1" dirty="0" err="1" smtClean="0">
                <a:cs typeface="Arial" panose="020B0604020202020204" pitchFamily="34" charset="0"/>
              </a:rPr>
              <a:t>Quantifiers</a:t>
            </a:r>
            <a:endParaRPr lang="fr-FR" altLang="fr-FR" sz="1200" b="1" dirty="0" smtClean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cs typeface="Arial" panose="020B0604020202020204" pitchFamily="34" charset="0"/>
              </a:rPr>
              <a:t>beaucoup </a:t>
            </a:r>
            <a:r>
              <a:rPr lang="fr-FR" altLang="fr-FR" sz="1200" b="1" dirty="0" smtClean="0">
                <a:cs typeface="Arial" panose="020B0604020202020204" pitchFamily="34" charset="0"/>
              </a:rPr>
              <a:t>de</a:t>
            </a:r>
            <a:r>
              <a:rPr lang="fr-FR" altLang="fr-FR" sz="1200" dirty="0" smtClean="0">
                <a:cs typeface="Arial" panose="020B0604020202020204" pitchFamily="34" charset="0"/>
              </a:rPr>
              <a:t> – </a:t>
            </a:r>
            <a:r>
              <a:rPr lang="fr-FR" altLang="fr-FR" sz="1200" dirty="0" err="1" smtClean="0">
                <a:cs typeface="Arial" panose="020B0604020202020204" pitchFamily="34" charset="0"/>
              </a:rPr>
              <a:t>many</a:t>
            </a:r>
            <a:endParaRPr lang="fr-FR" altLang="fr-FR" sz="1200" dirty="0" smtClean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cs typeface="Arial" panose="020B0604020202020204" pitchFamily="34" charset="0"/>
              </a:rPr>
              <a:t>peu </a:t>
            </a:r>
            <a:r>
              <a:rPr lang="fr-FR" altLang="fr-FR" sz="1200" b="1" dirty="0" smtClean="0">
                <a:cs typeface="Arial" panose="020B0604020202020204" pitchFamily="34" charset="0"/>
              </a:rPr>
              <a:t>de</a:t>
            </a:r>
            <a:r>
              <a:rPr lang="fr-FR" altLang="fr-FR" sz="1200" dirty="0" smtClean="0">
                <a:cs typeface="Arial" panose="020B0604020202020204" pitchFamily="34" charset="0"/>
              </a:rPr>
              <a:t> – few </a:t>
            </a:r>
            <a:endParaRPr lang="fr-FR" altLang="fr-FR" sz="1200" dirty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cs typeface="Arial" panose="020B0604020202020204" pitchFamily="34" charset="0"/>
              </a:rPr>
              <a:t>plein </a:t>
            </a:r>
            <a:r>
              <a:rPr lang="fr-FR" altLang="fr-FR" sz="1200" b="1" dirty="0" smtClean="0">
                <a:cs typeface="Arial" panose="020B0604020202020204" pitchFamily="34" charset="0"/>
              </a:rPr>
              <a:t>de</a:t>
            </a:r>
            <a:r>
              <a:rPr lang="fr-FR" altLang="fr-FR" sz="1200" dirty="0" smtClean="0">
                <a:cs typeface="Arial" panose="020B0604020202020204" pitchFamily="34" charset="0"/>
              </a:rPr>
              <a:t> – lots of</a:t>
            </a:r>
            <a:endParaRPr lang="fr-FR" altLang="fr-FR" sz="1200" dirty="0"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92485" y="3343946"/>
            <a:ext cx="5988851" cy="21449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prstDash val="lgDash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Vary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vocab</a:t>
            </a:r>
            <a:endParaRPr lang="fr-FR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beau/belle – good-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looking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moche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ugly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			charmant -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charming</a:t>
            </a:r>
            <a:endParaRPr lang="fr-FR" alt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petit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small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		grand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tall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	énorme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huge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sympa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nice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		pénible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annoying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casse-pieds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annoying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alt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entil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kind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		méchant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agréable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pleasant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généreux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alt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euse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generous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égoïste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selfish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		timide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shy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alt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branché – fashionable		démodé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old-fashioned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célèbre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famous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0" hangingPunct="0"/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tête en l’air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forgetful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		lunatique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moody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fou/folle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crazy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0" hangingPunct="0"/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favori(te)/préféré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favourite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impressionant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impressive 	magnifique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wonderful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alt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Sain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healty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		malsain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unhealthy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dangereux/se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dangerous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alt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facile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easy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		difficile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difficult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fatigué/gant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tired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ing</a:t>
            </a:r>
            <a:endParaRPr lang="fr-FR" alt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cher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expensive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	bon marché – cheap		juste – </a:t>
            </a:r>
            <a:r>
              <a:rPr lang="fr-FR" alt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fair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alt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83309" y="5555926"/>
            <a:ext cx="6008691" cy="13020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prstDash val="lgDashDot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Avoid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repetitions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eaLnBrk="0" hangingPunct="0"/>
            <a:r>
              <a:rPr lang="fr-FR" altLang="fr-FR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boring</a:t>
            </a:r>
            <a:r>
              <a:rPr lang="fr-FR" alt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ennuyeux, </a:t>
            </a:r>
            <a:r>
              <a:rPr lang="fr-FR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assommant,fatigant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lassant, fade, monotone, barbant </a:t>
            </a:r>
          </a:p>
          <a:p>
            <a:pPr eaLnBrk="0" hangingPunct="0"/>
            <a:r>
              <a:rPr lang="fr-FR" altLang="fr-FR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exciting</a:t>
            </a:r>
            <a:r>
              <a:rPr lang="fr-FR" alt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intéressant, passionnant, palpitant, captivant, réjouissant, fascinant</a:t>
            </a:r>
          </a:p>
          <a:p>
            <a:pPr eaLnBrk="0" hangingPunct="0"/>
            <a:r>
              <a:rPr lang="fr-FR" alt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fun: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amusant, drôle, marrant, tordant, comique, rigolo(te), hilarant</a:t>
            </a:r>
          </a:p>
          <a:p>
            <a:pPr eaLnBrk="0" hangingPunct="0"/>
            <a:r>
              <a:rPr lang="fr-FR" altLang="fr-FR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great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: génial, super, impeccable, chouette, extra, épatant, superbe, fantastique</a:t>
            </a:r>
          </a:p>
          <a:p>
            <a:pPr eaLnBrk="0" hangingPunct="0"/>
            <a:r>
              <a:rPr lang="fr-FR" altLang="fr-FR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rubbish</a:t>
            </a:r>
            <a:r>
              <a:rPr lang="fr-FR" alt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nul, 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pénible, odieux, insupportable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atroce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affreux, abominable</a:t>
            </a:r>
            <a:endParaRPr lang="fr-FR" alt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5443" y="428971"/>
            <a:ext cx="1835125" cy="2891006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45000">
                <a:srgbClr val="A3B14F"/>
              </a:gs>
              <a:gs pos="100000">
                <a:srgbClr val="FF0000"/>
              </a:gs>
            </a:gsLst>
            <a:lin ang="5400000" scaled="1"/>
            <a:tileRect/>
          </a:gradFill>
          <a:ln w="38100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j’adore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j’aime beaucoup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 préfère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j’apprécie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j’admire</a:t>
            </a:r>
          </a:p>
          <a:p>
            <a:pPr algn="ctr" eaLnBrk="0" hangingPunct="0"/>
            <a:r>
              <a:rPr 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 suis fan de</a:t>
            </a:r>
          </a:p>
          <a:p>
            <a:pPr algn="ctr" eaLnBrk="0" hangingPunct="0"/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 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raffole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</a:t>
            </a:r>
          </a:p>
          <a:p>
            <a:pPr algn="ctr" eaLnBrk="0" hangingPunct="0"/>
            <a:r>
              <a:rPr lang="en-GB" sz="1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ç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me 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plaît</a:t>
            </a:r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j’ai horreur  de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je ne supporte pas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je hais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je déteste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je méprise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j’abhorre</a:t>
            </a:r>
          </a:p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ça m’énerve</a:t>
            </a:r>
            <a:endParaRPr lang="en-GB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35443" y="1947548"/>
            <a:ext cx="183512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92"/>
          <p:cNvSpPr txBox="1">
            <a:spLocks noChangeArrowheads="1"/>
          </p:cNvSpPr>
          <p:nvPr/>
        </p:nvSpPr>
        <p:spPr bwMode="auto">
          <a:xfrm>
            <a:off x="695824" y="3429000"/>
            <a:ext cx="1198023" cy="1179038"/>
          </a:xfrm>
          <a:prstGeom prst="rect">
            <a:avLst/>
          </a:prstGeom>
          <a:solidFill>
            <a:srgbClr val="FAB8FA"/>
          </a:solidFill>
          <a:ln w="28575">
            <a:solidFill>
              <a:srgbClr val="000000"/>
            </a:solidFill>
            <a:prstDash val="sysDash"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GB" altLang="fr-FR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GB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my opinion</a:t>
            </a:r>
          </a:p>
          <a:p>
            <a:pPr eaLnBrk="0" hangingPunct="0"/>
            <a:r>
              <a:rPr lang="en-GB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à </a:t>
            </a:r>
            <a:r>
              <a:rPr lang="en-GB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 </a:t>
            </a:r>
            <a:r>
              <a:rPr lang="en-GB" altLang="fr-FR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avis</a:t>
            </a:r>
            <a:r>
              <a:rPr lang="en-GB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GB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en-GB" altLang="fr-FR" sz="1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selon</a:t>
            </a:r>
            <a:r>
              <a:rPr lang="en-GB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fr-FR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moi</a:t>
            </a:r>
            <a:endParaRPr lang="en-GB" altLang="fr-FR" sz="1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en-GB" altLang="fr-FR" sz="1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d’après</a:t>
            </a:r>
            <a:r>
              <a:rPr lang="en-GB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fr-FR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moi</a:t>
            </a:r>
            <a:endParaRPr lang="en-GB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en-GB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quant à </a:t>
            </a:r>
            <a:r>
              <a:rPr lang="en-GB" altLang="fr-FR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moi</a:t>
            </a:r>
            <a:endParaRPr lang="en-GB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en-GB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pour ma </a:t>
            </a:r>
            <a:r>
              <a:rPr lang="en-GB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part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Box 92"/>
          <p:cNvSpPr txBox="1">
            <a:spLocks noChangeArrowheads="1"/>
          </p:cNvSpPr>
          <p:nvPr/>
        </p:nvSpPr>
        <p:spPr bwMode="auto">
          <a:xfrm>
            <a:off x="2738187" y="4437415"/>
            <a:ext cx="3388850" cy="2319704"/>
          </a:xfrm>
          <a:prstGeom prst="rect">
            <a:avLst/>
          </a:prstGeom>
          <a:solidFill>
            <a:srgbClr val="FF6161"/>
          </a:solidFill>
          <a:ln w="34925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altLang="fr-FR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Watch out for </a:t>
            </a:r>
            <a:r>
              <a:rPr lang="fr-FR" altLang="fr-FR" sz="1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common</a:t>
            </a:r>
            <a:r>
              <a:rPr lang="fr-FR" altLang="fr-FR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mistakes</a:t>
            </a:r>
            <a:r>
              <a:rPr lang="fr-FR" altLang="fr-FR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!</a:t>
            </a: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 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m’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appelle, tu 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t’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appelle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il/elle 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s’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appelle</a:t>
            </a:r>
          </a:p>
          <a:p>
            <a:pPr eaLnBrk="0" hangingPunct="0"/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j’ai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quatorze ans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’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t/c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’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était/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sera 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+ masculine adjective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enn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yeux inté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ss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ant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 cop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ain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ma cop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ine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mes cop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ains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/cop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ines</a:t>
            </a:r>
          </a:p>
          <a:p>
            <a:pPr eaLnBrk="0" hangingPunct="0"/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temps 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temps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 coll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è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</a:t>
            </a:r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 </a:t>
            </a:r>
            <a:r>
              <a:rPr lang="fr-FR" altLang="fr-FR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suis</a:t>
            </a:r>
            <a:r>
              <a:rPr lang="fr-FR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allé</a:t>
            </a: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http://www.ado-mode-demploi.fr/wp-content/uploads/2012/11/coeur-bris%C3%A9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6" t="13923" r="20311" b="13166"/>
          <a:stretch/>
        </p:blipFill>
        <p:spPr bwMode="auto">
          <a:xfrm rot="20339348">
            <a:off x="38964" y="3048367"/>
            <a:ext cx="720000" cy="59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coeur-vert.com/projet/img/coeur_vert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1575">
            <a:off x="1989288" y="306832"/>
            <a:ext cx="720000" cy="6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367336"/>
              </p:ext>
            </p:extLst>
          </p:nvPr>
        </p:nvGraphicFramePr>
        <p:xfrm>
          <a:off x="9072641" y="17332"/>
          <a:ext cx="3096260" cy="3277362"/>
        </p:xfrm>
        <a:graphic>
          <a:graphicData uri="http://schemas.openxmlformats.org/drawingml/2006/table">
            <a:tbl>
              <a:tblPr firstRow="1" firstCol="1" bandRow="1"/>
              <a:tblGrid>
                <a:gridCol w="1031875"/>
                <a:gridCol w="1031875"/>
                <a:gridCol w="103251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Past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Present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Future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aujourd’hui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demain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tous les jours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 week-end dernier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souvent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 week-end prochain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rarement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semaine dernière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quelquefois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semaine prochaine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normalement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l’année dernière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 temps en temps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l’année prochaine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avant-hier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 … jamais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 week-end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toujours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il y a dix 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 général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dans dix 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maintenant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l’hiver dernier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 ce moment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l’été prochain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 été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l’été dernier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 hiver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cet hiver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 printemps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6C0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Oval 17"/>
          <p:cNvSpPr/>
          <p:nvPr/>
        </p:nvSpPr>
        <p:spPr>
          <a:xfrm>
            <a:off x="7060962" y="64028"/>
            <a:ext cx="1956688" cy="179187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Go compare!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Plus … que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Moins … que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Aussi … que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Meilleur/mieux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Plus mauvais/pire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85550" y="969648"/>
            <a:ext cx="2018638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785550" y="3433448"/>
            <a:ext cx="2018638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fontenay-en-parisis.fr/wp-content/uploads/2015/05/attention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073" y="6004614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://dev.horsejobs.ca/blog/wp-content/uploads/2011/06/plan-resized-600-med_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500" y="2237265"/>
            <a:ext cx="119947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ttp://soocurious.com/fr/wp-content/uploads/2014/09/plus-moins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4968">
            <a:off x="7872537" y="1338394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30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92"/>
          <p:cNvSpPr txBox="1">
            <a:spLocks noChangeArrowheads="1"/>
          </p:cNvSpPr>
          <p:nvPr/>
        </p:nvSpPr>
        <p:spPr bwMode="auto">
          <a:xfrm>
            <a:off x="4876980" y="266700"/>
            <a:ext cx="2119202" cy="3343946"/>
          </a:xfrm>
          <a:prstGeom prst="rect">
            <a:avLst/>
          </a:prstGeom>
          <a:solidFill>
            <a:schemeClr val="bg2">
              <a:lumMod val="75000"/>
            </a:schemeClr>
          </a:solidFill>
          <a:ln w="34925">
            <a:solidFill>
              <a:srgbClr val="000000"/>
            </a:solidFill>
            <a:prstDash val="lgDashDot"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altLang="fr-FR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Mois</a:t>
            </a:r>
            <a:endParaRPr lang="fr-FR" altLang="fr-FR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janvier</a:t>
            </a:r>
          </a:p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février</a:t>
            </a:r>
          </a:p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mars avril</a:t>
            </a:r>
          </a:p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mai </a:t>
            </a:r>
          </a:p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juin</a:t>
            </a:r>
          </a:p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juillet</a:t>
            </a:r>
          </a:p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août</a:t>
            </a:r>
          </a:p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septembre</a:t>
            </a:r>
          </a:p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octobre</a:t>
            </a:r>
          </a:p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décembre</a:t>
            </a:r>
          </a:p>
          <a:p>
            <a:pPr algn="ctr" eaLnBrk="0" hangingPunct="0"/>
            <a:endParaRPr lang="fr-FR" alt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fr-FR" alt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Saisons</a:t>
            </a:r>
            <a:endParaRPr lang="fr-FR" altLang="fr-FR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au printemps</a:t>
            </a:r>
          </a:p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 été</a:t>
            </a:r>
          </a:p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 automne</a:t>
            </a:r>
          </a:p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 hiver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700" y="25400"/>
            <a:ext cx="2686807" cy="4699000"/>
          </a:xfrm>
          <a:prstGeom prst="rect">
            <a:avLst/>
          </a:prstGeom>
          <a:solidFill>
            <a:srgbClr val="FFCCFF">
              <a:alpha val="50196"/>
            </a:srgbClr>
          </a:solidFill>
          <a:ln w="38100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want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opinion!</a:t>
            </a: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0" hangingPunct="0"/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0" hangingPunct="0"/>
            <a:endParaRPr lang="fr-FR" altLang="fr-FR" sz="12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0" hangingPunct="0"/>
            <a:endParaRPr lang="fr-FR" altLang="fr-FR" sz="12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0" hangingPunct="0"/>
            <a:endParaRPr lang="fr-FR" altLang="fr-FR" sz="12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0" hangingPunct="0"/>
            <a:endParaRPr lang="fr-FR" altLang="fr-FR" sz="12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0" hangingPunct="0"/>
            <a:endParaRPr lang="fr-FR" altLang="fr-FR" sz="12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 Box 100"/>
          <p:cNvSpPr txBox="1">
            <a:spLocks noChangeArrowheads="1"/>
          </p:cNvSpPr>
          <p:nvPr/>
        </p:nvSpPr>
        <p:spPr bwMode="auto">
          <a:xfrm>
            <a:off x="2752255" y="33121"/>
            <a:ext cx="2085345" cy="27989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0000"/>
            </a:solidFill>
            <a:prstDash val="sysDash"/>
            <a:miter lim="800000"/>
            <a:headEnd/>
            <a:tailEnd/>
          </a:ln>
        </p:spPr>
        <p:txBody>
          <a:bodyPr/>
          <a:lstStyle>
            <a:lvl1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400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Questions</a:t>
            </a:r>
            <a:endParaRPr lang="fr-FR" altLang="fr-FR" sz="14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endParaRPr lang="fr-FR" altLang="fr-FR" sz="1100" b="1" dirty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b="1" dirty="0" smtClean="0">
                <a:cs typeface="Arial" panose="020B0604020202020204" pitchFamily="34" charset="0"/>
              </a:rPr>
              <a:t>qui – </a:t>
            </a:r>
            <a:r>
              <a:rPr lang="fr-FR" altLang="fr-FR" sz="1100" dirty="0" err="1" smtClean="0">
                <a:cs typeface="Arial" panose="020B0604020202020204" pitchFamily="34" charset="0"/>
              </a:rPr>
              <a:t>who</a:t>
            </a:r>
            <a:endParaRPr lang="fr-FR" altLang="fr-FR" sz="1100" dirty="0" smtClean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b="1" dirty="0" smtClean="0">
                <a:cs typeface="Arial" panose="020B0604020202020204" pitchFamily="34" charset="0"/>
              </a:rPr>
              <a:t>que/qu’est-ce que/quoi – </a:t>
            </a:r>
            <a:r>
              <a:rPr lang="fr-FR" altLang="fr-FR" sz="1100" dirty="0" err="1" smtClean="0">
                <a:cs typeface="Arial" panose="020B0604020202020204" pitchFamily="34" charset="0"/>
              </a:rPr>
              <a:t>what</a:t>
            </a:r>
            <a:endParaRPr lang="fr-FR" altLang="fr-FR" sz="1100" dirty="0" smtClean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b="1" dirty="0" smtClean="0">
                <a:cs typeface="Arial" panose="020B0604020202020204" pitchFamily="34" charset="0"/>
              </a:rPr>
              <a:t>quel/quelle/quels/quelles – </a:t>
            </a:r>
            <a:r>
              <a:rPr lang="fr-FR" altLang="fr-FR" sz="1100" dirty="0" err="1" smtClean="0">
                <a:cs typeface="Arial" panose="020B0604020202020204" pitchFamily="34" charset="0"/>
              </a:rPr>
              <a:t>which</a:t>
            </a:r>
            <a:endParaRPr lang="fr-FR" altLang="fr-FR" sz="1100" dirty="0" smtClean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b="1" dirty="0" smtClean="0">
                <a:cs typeface="Arial" panose="020B0604020202020204" pitchFamily="34" charset="0"/>
              </a:rPr>
              <a:t>où – </a:t>
            </a:r>
            <a:r>
              <a:rPr lang="fr-FR" altLang="fr-FR" sz="1100" dirty="0" err="1" smtClean="0">
                <a:cs typeface="Arial" panose="020B0604020202020204" pitchFamily="34" charset="0"/>
              </a:rPr>
              <a:t>where</a:t>
            </a:r>
            <a:endParaRPr lang="fr-FR" altLang="fr-FR" sz="1100" dirty="0" smtClean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b="1" dirty="0" smtClean="0">
                <a:cs typeface="Arial" panose="020B0604020202020204" pitchFamily="34" charset="0"/>
              </a:rPr>
              <a:t>quand – </a:t>
            </a:r>
            <a:r>
              <a:rPr lang="fr-FR" altLang="fr-FR" sz="1100" dirty="0" err="1" smtClean="0">
                <a:cs typeface="Arial" panose="020B0604020202020204" pitchFamily="34" charset="0"/>
              </a:rPr>
              <a:t>when</a:t>
            </a:r>
            <a:endParaRPr lang="fr-FR" altLang="fr-FR" sz="1100" dirty="0" smtClean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b="1" dirty="0" smtClean="0">
                <a:cs typeface="Arial" panose="020B0604020202020204" pitchFamily="34" charset="0"/>
              </a:rPr>
              <a:t>comment – </a:t>
            </a:r>
            <a:r>
              <a:rPr lang="fr-FR" altLang="fr-FR" sz="1100" dirty="0" smtClean="0">
                <a:cs typeface="Arial" panose="020B0604020202020204" pitchFamily="34" charset="0"/>
              </a:rPr>
              <a:t>how, </a:t>
            </a:r>
            <a:r>
              <a:rPr lang="fr-FR" altLang="fr-FR" sz="1100" dirty="0" err="1" smtClean="0">
                <a:cs typeface="Arial" panose="020B0604020202020204" pitchFamily="34" charset="0"/>
              </a:rPr>
              <a:t>what</a:t>
            </a:r>
            <a:r>
              <a:rPr lang="fr-FR" altLang="fr-FR" sz="1100" dirty="0" smtClean="0">
                <a:cs typeface="Arial" panose="020B0604020202020204" pitchFamily="34" charset="0"/>
              </a:rPr>
              <a:t> (</a:t>
            </a:r>
            <a:r>
              <a:rPr lang="fr-FR" altLang="fr-FR" sz="1100" dirty="0" err="1" smtClean="0">
                <a:cs typeface="Arial" panose="020B0604020202020204" pitchFamily="34" charset="0"/>
              </a:rPr>
              <a:t>is</a:t>
            </a:r>
            <a:r>
              <a:rPr lang="fr-FR" altLang="fr-FR" sz="1100" dirty="0" smtClean="0"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cs typeface="Arial" panose="020B0604020202020204" pitchFamily="34" charset="0"/>
              </a:rPr>
              <a:t>it</a:t>
            </a:r>
            <a:r>
              <a:rPr lang="fr-FR" altLang="fr-FR" sz="1100" dirty="0" smtClean="0">
                <a:cs typeface="Arial" panose="020B0604020202020204" pitchFamily="34" charset="0"/>
              </a:rPr>
              <a:t>) </a:t>
            </a:r>
            <a:r>
              <a:rPr lang="fr-FR" altLang="fr-FR" sz="1100" dirty="0" err="1" smtClean="0">
                <a:cs typeface="Arial" panose="020B0604020202020204" pitchFamily="34" charset="0"/>
              </a:rPr>
              <a:t>like</a:t>
            </a:r>
            <a:endParaRPr lang="fr-FR" altLang="fr-FR" sz="1100" dirty="0" smtClean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b="1" dirty="0" smtClean="0">
                <a:cs typeface="Arial" panose="020B0604020202020204" pitchFamily="34" charset="0"/>
              </a:rPr>
              <a:t>combien – </a:t>
            </a:r>
            <a:r>
              <a:rPr lang="fr-FR" altLang="fr-FR" sz="1100" dirty="0" smtClean="0">
                <a:cs typeface="Arial" panose="020B0604020202020204" pitchFamily="34" charset="0"/>
              </a:rPr>
              <a:t>how </a:t>
            </a:r>
            <a:r>
              <a:rPr lang="fr-FR" altLang="fr-FR" sz="1100" dirty="0" err="1" smtClean="0">
                <a:cs typeface="Arial" panose="020B0604020202020204" pitchFamily="34" charset="0"/>
              </a:rPr>
              <a:t>much</a:t>
            </a:r>
            <a:r>
              <a:rPr lang="fr-FR" altLang="fr-FR" sz="1100" dirty="0" smtClean="0">
                <a:cs typeface="Arial" panose="020B0604020202020204" pitchFamily="34" charset="0"/>
              </a:rPr>
              <a:t>/</a:t>
            </a:r>
            <a:r>
              <a:rPr lang="fr-FR" altLang="fr-FR" sz="1100" dirty="0" err="1" smtClean="0">
                <a:cs typeface="Arial" panose="020B0604020202020204" pitchFamily="34" charset="0"/>
              </a:rPr>
              <a:t>many</a:t>
            </a:r>
            <a:endParaRPr lang="fr-FR" altLang="fr-FR" sz="1100" dirty="0" smtClean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b="1" dirty="0" smtClean="0">
                <a:cs typeface="Arial" panose="020B0604020202020204" pitchFamily="34" charset="0"/>
              </a:rPr>
              <a:t>pourquoi – </a:t>
            </a:r>
            <a:r>
              <a:rPr lang="fr-FR" altLang="fr-FR" sz="1100" dirty="0" err="1" smtClean="0">
                <a:cs typeface="Arial" panose="020B0604020202020204" pitchFamily="34" charset="0"/>
              </a:rPr>
              <a:t>why</a:t>
            </a:r>
            <a:endParaRPr lang="fr-FR" altLang="fr-FR" sz="1100" dirty="0" smtClean="0"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b="1" dirty="0" smtClean="0">
                <a:cs typeface="Arial" panose="020B0604020202020204" pitchFamily="34" charset="0"/>
              </a:rPr>
              <a:t>est-ce que – </a:t>
            </a:r>
            <a:r>
              <a:rPr lang="fr-FR" altLang="fr-FR" sz="1100" dirty="0" err="1" smtClean="0">
                <a:cs typeface="Arial" panose="020B0604020202020204" pitchFamily="34" charset="0"/>
              </a:rPr>
              <a:t>just</a:t>
            </a:r>
            <a:r>
              <a:rPr lang="fr-FR" altLang="fr-FR" sz="1100" dirty="0" smtClean="0"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cs typeface="Arial" panose="020B0604020202020204" pitchFamily="34" charset="0"/>
              </a:rPr>
              <a:t>indicates</a:t>
            </a:r>
            <a:r>
              <a:rPr lang="fr-FR" altLang="fr-FR" sz="1100" dirty="0" smtClean="0">
                <a:cs typeface="Arial" panose="020B0604020202020204" pitchFamily="34" charset="0"/>
              </a:rPr>
              <a:t> </a:t>
            </a:r>
            <a:r>
              <a:rPr lang="fr-FR" altLang="fr-FR" sz="1100" dirty="0" err="1" smtClean="0">
                <a:cs typeface="Arial" panose="020B0604020202020204" pitchFamily="34" charset="0"/>
              </a:rPr>
              <a:t>it’s</a:t>
            </a:r>
            <a:r>
              <a:rPr lang="fr-FR" altLang="fr-FR" sz="1100" dirty="0" smtClean="0">
                <a:cs typeface="Arial" panose="020B0604020202020204" pitchFamily="34" charset="0"/>
              </a:rPr>
              <a:t> a question</a:t>
            </a:r>
            <a:endParaRPr lang="fr-FR" altLang="fr-FR" sz="1100" dirty="0"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35562" y="33469"/>
            <a:ext cx="5131038" cy="19749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mpd="sng">
            <a:prstDash val="lgDash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Numbers</a:t>
            </a:r>
            <a:endParaRPr lang="fr-FR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 un		11 onze		21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vingt et un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40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quarante</a:t>
            </a:r>
            <a:endParaRPr lang="fr-FR" alt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 deux		12 douze		22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vingt-deux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cinquante</a:t>
            </a:r>
          </a:p>
          <a:p>
            <a:pPr eaLnBrk="0" hangingPunct="0"/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trois		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13 treize		23 vingt-trois		60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soixante</a:t>
            </a:r>
            <a:endParaRPr lang="fr-FR" alt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 quatre	14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quatorze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24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vingt-quatre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70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soixante-dix</a:t>
            </a:r>
            <a:endParaRPr lang="fr-FR" alt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5 cinq 		15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quinze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25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vingt-cinq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80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quatre-vingt</a:t>
            </a:r>
            <a:endParaRPr lang="fr-FR" alt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6 six		16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seize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26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vingt-six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90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quatre-vingt-dix</a:t>
            </a:r>
          </a:p>
          <a:p>
            <a:pPr eaLnBrk="0" hangingPunct="0"/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7 sept 		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17 dix-sept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27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vingt-sept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cent</a:t>
            </a:r>
            <a:endParaRPr lang="fr-FR" alt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8 huit		18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dix-huit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28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vingt-huit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1000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mille</a:t>
            </a:r>
            <a:endParaRPr lang="fr-FR" alt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9 neuf		19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dix-neuf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29 vingt-neuf		1 000 000 un million</a:t>
            </a:r>
            <a:endParaRPr lang="fr-FR" altLang="fr-FR" sz="11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10 dix 		20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vingt </a:t>
            </a:r>
            <a:r>
              <a:rPr lang="fr-FR" alt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30 </a:t>
            </a:r>
            <a:r>
              <a:rPr lang="fr-FR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trente </a:t>
            </a:r>
          </a:p>
        </p:txBody>
      </p:sp>
      <p:sp>
        <p:nvSpPr>
          <p:cNvPr id="10" name="Rectangle 9"/>
          <p:cNvSpPr/>
          <p:nvPr/>
        </p:nvSpPr>
        <p:spPr>
          <a:xfrm>
            <a:off x="3926169" y="5439545"/>
            <a:ext cx="3134793" cy="130207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prstDash val="lgDashDot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Avoid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repetitions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eaLnBrk="0" hangingPunct="0"/>
            <a:r>
              <a:rPr lang="fr-FR" altLang="fr-FR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boring</a:t>
            </a:r>
            <a:r>
              <a:rPr lang="fr-FR" alt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ennuyeux, barbant </a:t>
            </a:r>
          </a:p>
          <a:p>
            <a:pPr eaLnBrk="0" hangingPunct="0"/>
            <a:r>
              <a:rPr lang="fr-FR" altLang="fr-FR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exciting</a:t>
            </a:r>
            <a:r>
              <a:rPr lang="fr-FR" alt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intéressant, passionnant</a:t>
            </a:r>
          </a:p>
          <a:p>
            <a:pPr eaLnBrk="0" hangingPunct="0"/>
            <a:r>
              <a:rPr lang="fr-FR" alt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fun: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amusant, drôle, marrant</a:t>
            </a:r>
          </a:p>
          <a:p>
            <a:pPr eaLnBrk="0" hangingPunct="0"/>
            <a:r>
              <a:rPr lang="fr-FR" altLang="fr-FR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great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: génial, super, chouette, fantastique</a:t>
            </a:r>
          </a:p>
          <a:p>
            <a:pPr eaLnBrk="0" hangingPunct="0"/>
            <a:r>
              <a:rPr lang="fr-FR" altLang="fr-FR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rubbish</a:t>
            </a:r>
            <a:r>
              <a:rPr lang="fr-FR" altLang="fr-F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fr-FR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nul, pénible, affreux</a:t>
            </a:r>
            <a:endParaRPr lang="fr-FR" alt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5443" y="428971"/>
            <a:ext cx="1835125" cy="2891006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45000">
                <a:srgbClr val="A3B14F"/>
              </a:gs>
              <a:gs pos="100000">
                <a:srgbClr val="FF0000"/>
              </a:gs>
            </a:gsLst>
            <a:lin ang="5400000" scaled="1"/>
            <a:tileRect/>
          </a:gradFill>
          <a:ln w="38100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 préfère</a:t>
            </a:r>
          </a:p>
          <a:p>
            <a:pPr algn="ctr"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j’adore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j’aime beaucoup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j’aime vraiment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j’aime assez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j’aime bien</a:t>
            </a:r>
          </a:p>
          <a:p>
            <a:pPr algn="ctr" eaLnBrk="0" hangingPunct="0"/>
            <a:r>
              <a:rPr 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 suis fan de</a:t>
            </a:r>
          </a:p>
          <a:p>
            <a:pPr algn="ctr" eaLnBrk="0" hangingPunct="0"/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c’est</a:t>
            </a:r>
            <a:r>
              <a:rPr lang="en-GB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génial</a:t>
            </a:r>
            <a:endParaRPr lang="en-GB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je n’aime pas trop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je n’aime pas vraiment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je n’aime pas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je n’aime vraiment pas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je n’aime pas du tout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c’est nul</a:t>
            </a:r>
          </a:p>
          <a:p>
            <a:pPr algn="ctr" eaLnBrk="0" hangingPunct="0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je déteste</a:t>
            </a:r>
          </a:p>
          <a:p>
            <a:pPr algn="ctr" eaLnBrk="0" hangingPunct="0"/>
            <a:endParaRPr lang="en-GB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35443" y="1947548"/>
            <a:ext cx="183512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92"/>
          <p:cNvSpPr txBox="1">
            <a:spLocks noChangeArrowheads="1"/>
          </p:cNvSpPr>
          <p:nvPr/>
        </p:nvSpPr>
        <p:spPr bwMode="auto">
          <a:xfrm>
            <a:off x="695824" y="3429000"/>
            <a:ext cx="1198023" cy="1179038"/>
          </a:xfrm>
          <a:prstGeom prst="rect">
            <a:avLst/>
          </a:prstGeom>
          <a:solidFill>
            <a:srgbClr val="FAB8FA"/>
          </a:solidFill>
          <a:ln w="28575">
            <a:solidFill>
              <a:srgbClr val="000000"/>
            </a:solidFill>
            <a:prstDash val="sysDash"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GB" altLang="fr-FR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GB" altLang="fr-FR" sz="1200" i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my opinion</a:t>
            </a:r>
          </a:p>
          <a:p>
            <a:pPr eaLnBrk="0" hangingPunct="0"/>
            <a:r>
              <a:rPr lang="en-GB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à </a:t>
            </a:r>
            <a:r>
              <a:rPr lang="en-GB" altLang="fr-FR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 </a:t>
            </a:r>
            <a:r>
              <a:rPr lang="en-GB" altLang="fr-FR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avis</a:t>
            </a:r>
            <a:r>
              <a:rPr lang="en-GB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eaLnBrk="0" hangingPunct="0"/>
            <a:r>
              <a:rPr lang="en-GB" altLang="fr-FR" sz="1200" i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think that</a:t>
            </a:r>
            <a:endParaRPr lang="en-GB" altLang="fr-FR" sz="1200" i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en-GB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 </a:t>
            </a:r>
            <a:r>
              <a:rPr lang="en-GB" altLang="fr-FR" sz="12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pense</a:t>
            </a:r>
            <a:r>
              <a:rPr lang="en-GB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que</a:t>
            </a:r>
          </a:p>
          <a:p>
            <a:pPr eaLnBrk="0" hangingPunct="0"/>
            <a:r>
              <a:rPr lang="en-GB" altLang="fr-FR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 find that</a:t>
            </a:r>
          </a:p>
          <a:p>
            <a:pPr eaLnBrk="0" hangingPunct="0"/>
            <a:r>
              <a:rPr lang="en-GB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en-GB" altLang="fr-FR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trouve</a:t>
            </a:r>
            <a:r>
              <a:rPr lang="en-GB" alt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que</a:t>
            </a:r>
            <a:endParaRPr lang="fr-FR" alt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Box 92"/>
          <p:cNvSpPr txBox="1">
            <a:spLocks noChangeArrowheads="1"/>
          </p:cNvSpPr>
          <p:nvPr/>
        </p:nvSpPr>
        <p:spPr bwMode="auto">
          <a:xfrm>
            <a:off x="7687" y="4825999"/>
            <a:ext cx="3388850" cy="1931119"/>
          </a:xfrm>
          <a:prstGeom prst="rect">
            <a:avLst/>
          </a:prstGeom>
          <a:solidFill>
            <a:srgbClr val="FF6161"/>
          </a:solidFill>
          <a:ln w="34925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altLang="fr-FR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Watch out for </a:t>
            </a:r>
            <a:r>
              <a:rPr lang="fr-FR" altLang="fr-FR" sz="1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common</a:t>
            </a:r>
            <a:r>
              <a:rPr lang="fr-FR" altLang="fr-FR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altLang="fr-FR" sz="14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mistakes</a:t>
            </a:r>
            <a:r>
              <a:rPr lang="fr-FR" altLang="fr-FR" sz="1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!</a:t>
            </a:r>
          </a:p>
          <a:p>
            <a:pPr eaLnBrk="0" hangingPunct="0"/>
            <a:endParaRPr lang="fr-FR" altLang="fr-FR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 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m’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appelle, tu 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t’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appelle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il/elle 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s’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appelle</a:t>
            </a:r>
          </a:p>
          <a:p>
            <a:pPr eaLnBrk="0" hangingPunct="0"/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j’ai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quatorze ans - je 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suis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taille moyenne</a:t>
            </a:r>
          </a:p>
          <a:p>
            <a:pPr eaLnBrk="0" hangingPunct="0"/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j’ai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les cheveux blond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 – j’ai 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les yeux bleu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’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est/ça va être 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+ masculine adjective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enn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yeux inté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ss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ant</a:t>
            </a:r>
          </a:p>
          <a:p>
            <a:pPr eaLnBrk="0" hangingPunct="0"/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 cop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ain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ma cop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ine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mes cop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ains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/cop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ines</a:t>
            </a:r>
          </a:p>
          <a:p>
            <a:pPr eaLnBrk="0" hangingPunct="0"/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temps 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temps</a:t>
            </a:r>
          </a:p>
          <a:p>
            <a:pPr eaLnBrk="0" hangingPunct="0"/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coll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è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 – 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à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Reading – </a:t>
            </a:r>
            <a:r>
              <a:rPr lang="fr-FR" altLang="fr-FR" sz="1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dans</a:t>
            </a:r>
            <a:r>
              <a:rPr lang="fr-FR" altLang="fr-FR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ma maison</a:t>
            </a:r>
            <a:endParaRPr lang="fr-FR" altLang="fr-FR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http://www.ado-mode-demploi.fr/wp-content/uploads/2012/11/coeur-bris%C3%A9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6" t="13923" r="20311" b="13166"/>
          <a:stretch/>
        </p:blipFill>
        <p:spPr bwMode="auto">
          <a:xfrm rot="20339348">
            <a:off x="38964" y="3048367"/>
            <a:ext cx="720000" cy="59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coeur-vert.com/projet/img/coeur_vert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1575">
            <a:off x="1989288" y="306832"/>
            <a:ext cx="720000" cy="6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val 17"/>
          <p:cNvSpPr/>
          <p:nvPr/>
        </p:nvSpPr>
        <p:spPr>
          <a:xfrm>
            <a:off x="7201779" y="2008415"/>
            <a:ext cx="1617097" cy="148088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altLang="fr-FR" sz="1400" b="1" dirty="0" err="1">
                <a:solidFill>
                  <a:prstClr val="black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Days</a:t>
            </a:r>
            <a:endParaRPr lang="fr-FR" altLang="fr-FR" sz="1400" dirty="0">
              <a:solidFill>
                <a:prstClr val="black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eaLnBrk="0" hangingPunct="0"/>
            <a:r>
              <a:rPr lang="fr-FR" altLang="fr-FR" sz="1200" dirty="0" smtClean="0">
                <a:solidFill>
                  <a:prstClr val="black"/>
                </a:solidFill>
                <a:cs typeface="Arial" panose="020B0604020202020204" pitchFamily="34" charset="0"/>
              </a:rPr>
              <a:t>lundi mardi</a:t>
            </a:r>
          </a:p>
          <a:p>
            <a:pPr lvl="0" algn="ctr" eaLnBrk="0" hangingPunct="0"/>
            <a:r>
              <a:rPr lang="fr-FR" altLang="fr-FR" sz="1200" dirty="0" smtClean="0">
                <a:solidFill>
                  <a:prstClr val="black"/>
                </a:solidFill>
                <a:cs typeface="Arial" panose="020B0604020202020204" pitchFamily="34" charset="0"/>
              </a:rPr>
              <a:t>mercredi jeudi</a:t>
            </a:r>
          </a:p>
          <a:p>
            <a:pPr lvl="0" algn="ctr" eaLnBrk="0" hangingPunct="0"/>
            <a:r>
              <a:rPr lang="fr-FR" altLang="fr-FR" sz="1200" dirty="0" smtClean="0">
                <a:solidFill>
                  <a:prstClr val="black"/>
                </a:solidFill>
                <a:cs typeface="Arial" panose="020B0604020202020204" pitchFamily="34" charset="0"/>
              </a:rPr>
              <a:t>vendredi samedi dimanche</a:t>
            </a:r>
            <a:endParaRPr lang="fr-FR" altLang="fr-FR" sz="12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4889680" y="2453165"/>
            <a:ext cx="2119202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fontenay-en-parisis.fr/wp-content/uploads/2015/05/attention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973" y="5826119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://dev.horsejobs.ca/blog/wp-content/uploads/2011/06/plan-resized-600-med_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922" y="5736119"/>
            <a:ext cx="119947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3900" y="2139900"/>
            <a:ext cx="3120000" cy="4680000"/>
          </a:xfrm>
          <a:prstGeom prst="rect">
            <a:avLst/>
          </a:prstGeom>
          <a:ln w="38100">
            <a:solidFill>
              <a:schemeClr val="tx1"/>
            </a:solidFill>
            <a:prstDash val="sysDash"/>
          </a:ln>
        </p:spPr>
      </p:pic>
      <p:sp>
        <p:nvSpPr>
          <p:cNvPr id="22" name="Text Box 100"/>
          <p:cNvSpPr txBox="1">
            <a:spLocks noChangeArrowheads="1"/>
          </p:cNvSpPr>
          <p:nvPr/>
        </p:nvSpPr>
        <p:spPr bwMode="auto">
          <a:xfrm>
            <a:off x="2752255" y="2884045"/>
            <a:ext cx="2071058" cy="1812730"/>
          </a:xfrm>
          <a:prstGeom prst="rect">
            <a:avLst/>
          </a:prstGeom>
          <a:gradFill flip="none" rotWithShape="1">
            <a:gsLst>
              <a:gs pos="17000">
                <a:srgbClr val="92D050">
                  <a:alpha val="50000"/>
                </a:srgbClr>
              </a:gs>
              <a:gs pos="70000">
                <a:schemeClr val="accent4">
                  <a:alpha val="50000"/>
                </a:schemeClr>
              </a:gs>
              <a:gs pos="42000">
                <a:schemeClr val="accent2">
                  <a:alpha val="50000"/>
                </a:schemeClr>
              </a:gs>
              <a:gs pos="88000">
                <a:srgbClr val="7030A0">
                  <a:alpha val="50000"/>
                </a:srgbClr>
              </a:gs>
              <a:gs pos="100000">
                <a:srgbClr val="00B0F0">
                  <a:alpha val="50000"/>
                </a:srgbClr>
              </a:gs>
            </a:gsLst>
            <a:path path="rect">
              <a:fillToRect l="100000" t="100000"/>
            </a:path>
            <a:tileRect r="-100000" b="-100000"/>
          </a:gradFill>
          <a:ln w="28575">
            <a:solidFill>
              <a:srgbClr val="000000"/>
            </a:solidFill>
            <a:prstDash val="sysDash"/>
            <a:miter lim="800000"/>
            <a:headEnd/>
            <a:tailEnd/>
          </a:ln>
        </p:spPr>
        <p:txBody>
          <a:bodyPr/>
          <a:lstStyle>
            <a:lvl1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fr-FR" altLang="fr-FR" sz="1400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Couleurs</a:t>
            </a:r>
            <a:endParaRPr lang="fr-FR" altLang="fr-FR" sz="14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fr-FR" altLang="fr-FR" sz="1100" dirty="0" smtClean="0">
                <a:cs typeface="Arial" panose="020B0604020202020204" pitchFamily="34" charset="0"/>
              </a:rPr>
              <a:t>noir, noire, noirs, noires </a:t>
            </a:r>
          </a:p>
          <a:p>
            <a:pPr algn="ctr" eaLnBrk="0" hangingPunct="0"/>
            <a:r>
              <a:rPr lang="fr-FR" altLang="fr-FR" sz="1100" dirty="0" smtClean="0">
                <a:cs typeface="Arial" panose="020B0604020202020204" pitchFamily="34" charset="0"/>
              </a:rPr>
              <a:t>rouge, rouges, </a:t>
            </a:r>
          </a:p>
          <a:p>
            <a:pPr algn="ctr" eaLnBrk="0" hangingPunct="0"/>
            <a:r>
              <a:rPr lang="fr-FR" altLang="fr-FR" sz="1100" dirty="0" smtClean="0">
                <a:cs typeface="Arial" panose="020B0604020202020204" pitchFamily="34" charset="0"/>
              </a:rPr>
              <a:t> bleu, bleue, bleus, bleues </a:t>
            </a:r>
          </a:p>
          <a:p>
            <a:pPr algn="ctr" eaLnBrk="0" hangingPunct="0"/>
            <a:r>
              <a:rPr lang="fr-FR" altLang="fr-FR" sz="1100" dirty="0" smtClean="0">
                <a:cs typeface="Arial" panose="020B0604020202020204" pitchFamily="34" charset="0"/>
              </a:rPr>
              <a:t>vert, verte, verts, vertes </a:t>
            </a:r>
          </a:p>
          <a:p>
            <a:pPr algn="ctr" eaLnBrk="0" hangingPunct="0"/>
            <a:r>
              <a:rPr lang="fr-FR" altLang="fr-FR" sz="1000" dirty="0" smtClean="0">
                <a:cs typeface="Arial" panose="020B0604020202020204" pitchFamily="34" charset="0"/>
              </a:rPr>
              <a:t>blanc, blanche, blancs, blanches</a:t>
            </a:r>
          </a:p>
          <a:p>
            <a:pPr algn="ctr" eaLnBrk="0" hangingPunct="0"/>
            <a:r>
              <a:rPr lang="fr-FR" altLang="fr-FR" sz="1100" dirty="0" smtClean="0">
                <a:cs typeface="Arial" panose="020B0604020202020204" pitchFamily="34" charset="0"/>
              </a:rPr>
              <a:t>jaune, jaunes </a:t>
            </a:r>
          </a:p>
          <a:p>
            <a:pPr algn="ctr" eaLnBrk="0" hangingPunct="0"/>
            <a:r>
              <a:rPr lang="fr-FR" altLang="fr-FR" sz="1100" dirty="0">
                <a:cs typeface="Arial" panose="020B0604020202020204" pitchFamily="34" charset="0"/>
              </a:rPr>
              <a:t>r</a:t>
            </a:r>
            <a:r>
              <a:rPr lang="fr-FR" altLang="fr-FR" sz="1100" dirty="0" smtClean="0">
                <a:cs typeface="Arial" panose="020B0604020202020204" pitchFamily="34" charset="0"/>
              </a:rPr>
              <a:t>ose, roses</a:t>
            </a:r>
            <a:endParaRPr lang="fr-FR" altLang="fr-FR" sz="1100" dirty="0">
              <a:cs typeface="Arial" panose="020B0604020202020204" pitchFamily="34" charset="0"/>
            </a:endParaRPr>
          </a:p>
          <a:p>
            <a:pPr algn="ctr" eaLnBrk="0" hangingPunct="0"/>
            <a:r>
              <a:rPr lang="fr-FR" altLang="fr-FR" sz="1100" dirty="0" smtClean="0">
                <a:cs typeface="Arial" panose="020B0604020202020204" pitchFamily="34" charset="0"/>
              </a:rPr>
              <a:t>marron</a:t>
            </a:r>
          </a:p>
          <a:p>
            <a:pPr algn="ctr" eaLnBrk="0" hangingPunct="0"/>
            <a:r>
              <a:rPr lang="fr-FR" altLang="fr-FR" sz="1100" dirty="0" smtClean="0">
                <a:cs typeface="Arial" panose="020B0604020202020204" pitchFamily="34" charset="0"/>
              </a:rPr>
              <a:t>orange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477139"/>
              </p:ext>
            </p:extLst>
          </p:nvPr>
        </p:nvGraphicFramePr>
        <p:xfrm>
          <a:off x="4445000" y="4123266"/>
          <a:ext cx="4320000" cy="119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000"/>
                <a:gridCol w="1440000"/>
                <a:gridCol w="1440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ysClr val="windowText" lastClr="000000"/>
                          </a:solidFill>
                        </a:rPr>
                        <a:t>masculin</a:t>
                      </a:r>
                      <a:endParaRPr lang="fr-FR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ysClr val="windowText" lastClr="000000"/>
                          </a:solidFill>
                        </a:rPr>
                        <a:t>féminin</a:t>
                      </a:r>
                      <a:endParaRPr lang="fr-FR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406C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ysClr val="windowText" lastClr="000000"/>
                          </a:solidFill>
                        </a:rPr>
                        <a:t>pluriel</a:t>
                      </a:r>
                      <a:endParaRPr lang="fr-FR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ysClr val="windowText" lastClr="000000"/>
                          </a:solidFill>
                        </a:rPr>
                        <a:t>un frère</a:t>
                      </a:r>
                    </a:p>
                    <a:p>
                      <a:pPr algn="ctr"/>
                      <a:r>
                        <a:rPr lang="fr-FR" sz="1200" dirty="0" smtClean="0">
                          <a:solidFill>
                            <a:sysClr val="windowText" lastClr="000000"/>
                          </a:solidFill>
                        </a:rPr>
                        <a:t>mon père</a:t>
                      </a:r>
                    </a:p>
                    <a:p>
                      <a:pPr algn="ctr"/>
                      <a:r>
                        <a:rPr lang="fr-FR" sz="1200" dirty="0" smtClean="0">
                          <a:solidFill>
                            <a:sysClr val="windowText" lastClr="000000"/>
                          </a:solidFill>
                        </a:rPr>
                        <a:t>le stylo</a:t>
                      </a:r>
                    </a:p>
                    <a:p>
                      <a:pPr algn="ctr"/>
                      <a:r>
                        <a:rPr lang="fr-FR" sz="1200" dirty="0" smtClean="0">
                          <a:solidFill>
                            <a:sysClr val="windowText" lastClr="000000"/>
                          </a:solidFill>
                        </a:rPr>
                        <a:t>du poulet</a:t>
                      </a:r>
                      <a:endParaRPr lang="fr-FR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ysClr val="windowText" lastClr="000000"/>
                          </a:solidFill>
                        </a:rPr>
                        <a:t>une sœur</a:t>
                      </a:r>
                    </a:p>
                    <a:p>
                      <a:pPr algn="ctr"/>
                      <a:r>
                        <a:rPr lang="fr-FR" sz="1200" dirty="0" smtClean="0">
                          <a:solidFill>
                            <a:sysClr val="windowText" lastClr="000000"/>
                          </a:solidFill>
                        </a:rPr>
                        <a:t>ma mère</a:t>
                      </a:r>
                    </a:p>
                    <a:p>
                      <a:pPr algn="ctr"/>
                      <a:r>
                        <a:rPr lang="fr-FR" sz="1200" dirty="0" smtClean="0">
                          <a:solidFill>
                            <a:sysClr val="windowText" lastClr="000000"/>
                          </a:solidFill>
                        </a:rPr>
                        <a:t>la trousse</a:t>
                      </a:r>
                    </a:p>
                    <a:p>
                      <a:pPr algn="ctr"/>
                      <a:r>
                        <a:rPr lang="fr-FR" sz="1200" dirty="0" smtClean="0">
                          <a:solidFill>
                            <a:sysClr val="windowText" lastClr="000000"/>
                          </a:solidFill>
                        </a:rPr>
                        <a:t>de la glace</a:t>
                      </a:r>
                      <a:endParaRPr lang="fr-FR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2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ysClr val="windowText" lastClr="000000"/>
                          </a:solidFill>
                        </a:rPr>
                        <a:t>des</a:t>
                      </a:r>
                      <a:r>
                        <a:rPr lang="fr-FR" sz="1200" baseline="0" dirty="0" smtClean="0">
                          <a:solidFill>
                            <a:sysClr val="windowText" lastClr="000000"/>
                          </a:solidFill>
                        </a:rPr>
                        <a:t> grands-parents</a:t>
                      </a:r>
                    </a:p>
                    <a:p>
                      <a:pPr algn="ctr"/>
                      <a:r>
                        <a:rPr lang="fr-FR" sz="1200" baseline="0" dirty="0" smtClean="0">
                          <a:solidFill>
                            <a:sysClr val="windowText" lastClr="000000"/>
                          </a:solidFill>
                        </a:rPr>
                        <a:t>mes parents</a:t>
                      </a:r>
                    </a:p>
                    <a:p>
                      <a:pPr algn="ctr"/>
                      <a:r>
                        <a:rPr lang="fr-FR" sz="1200" baseline="0" dirty="0" smtClean="0">
                          <a:solidFill>
                            <a:sysClr val="windowText" lastClr="000000"/>
                          </a:solidFill>
                        </a:rPr>
                        <a:t>les cahiers</a:t>
                      </a:r>
                    </a:p>
                    <a:p>
                      <a:pPr algn="ctr"/>
                      <a:r>
                        <a:rPr lang="fr-FR" sz="1200" baseline="0" dirty="0" smtClean="0">
                          <a:solidFill>
                            <a:sysClr val="windowText" lastClr="000000"/>
                          </a:solidFill>
                        </a:rPr>
                        <a:t>des légumes</a:t>
                      </a:r>
                      <a:endParaRPr lang="fr-FR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EE6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874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7390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6146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2370</TotalTime>
  <Words>1397</Words>
  <Application>Microsoft Office PowerPoint</Application>
  <PresentationFormat>Custom</PresentationFormat>
  <Paragraphs>459</Paragraphs>
  <Slides>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plan</dc:title>
  <dc:creator>SAMSUNG NP R540</dc:creator>
  <cp:lastModifiedBy>Louise TEMPEST</cp:lastModifiedBy>
  <cp:revision>170</cp:revision>
  <cp:lastPrinted>2015-03-02T07:42:52Z</cp:lastPrinted>
  <dcterms:created xsi:type="dcterms:W3CDTF">2015-02-21T17:08:59Z</dcterms:created>
  <dcterms:modified xsi:type="dcterms:W3CDTF">2018-06-20T19:13:25Z</dcterms:modified>
</cp:coreProperties>
</file>