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D1FF75"/>
    <a:srgbClr val="E0C0A0"/>
    <a:srgbClr val="0099FF"/>
    <a:srgbClr val="8FFFFF"/>
    <a:srgbClr val="F6C5B8"/>
    <a:srgbClr val="F0B1FD"/>
    <a:srgbClr val="FFCC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6919C-52C0-4A44-828F-7124823966F3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BCD25-B187-402A-B722-1973937456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95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63E40-9C70-4F20-880E-DE400B2704E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016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D3DB-B92D-46BA-B59A-33BA4017503F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5A765-6C82-487E-ACC3-6BB502458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664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D3DB-B92D-46BA-B59A-33BA4017503F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5A765-6C82-487E-ACC3-6BB502458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710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D3DB-B92D-46BA-B59A-33BA4017503F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5A765-6C82-487E-ACC3-6BB502458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063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D3DB-B92D-46BA-B59A-33BA4017503F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5A765-6C82-487E-ACC3-6BB502458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718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D3DB-B92D-46BA-B59A-33BA4017503F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5A765-6C82-487E-ACC3-6BB502458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309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D3DB-B92D-46BA-B59A-33BA4017503F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5A765-6C82-487E-ACC3-6BB502458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234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D3DB-B92D-46BA-B59A-33BA4017503F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5A765-6C82-487E-ACC3-6BB502458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312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D3DB-B92D-46BA-B59A-33BA4017503F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5A765-6C82-487E-ACC3-6BB502458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887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D3DB-B92D-46BA-B59A-33BA4017503F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5A765-6C82-487E-ACC3-6BB502458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363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D3DB-B92D-46BA-B59A-33BA4017503F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5A765-6C82-487E-ACC3-6BB502458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701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D3DB-B92D-46BA-B59A-33BA4017503F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5A765-6C82-487E-ACC3-6BB502458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14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7D3DB-B92D-46BA-B59A-33BA4017503F}" type="datetimeFigureOut">
              <a:rPr lang="en-GB" smtClean="0"/>
              <a:t>01/09/2019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5A765-6C82-487E-ACC3-6BB5024588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64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75C701-29E9-4968-8408-F5D031A89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497"/>
            <a:ext cx="9144000" cy="7216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GCSE Spanish: Asking and answering questions (! and ? questions)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7DE5DB84-0065-43B4-BC06-BBFE2F7338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05620"/>
              </p:ext>
            </p:extLst>
          </p:nvPr>
        </p:nvGraphicFramePr>
        <p:xfrm>
          <a:off x="0" y="548680"/>
          <a:ext cx="9144000" cy="62253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xmlns="" val="203063169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4014619337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2963413327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1716820048"/>
                    </a:ext>
                  </a:extLst>
                </a:gridCol>
              </a:tblGrid>
              <a:tr h="299598"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Question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Answer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32914654"/>
                  </a:ext>
                </a:extLst>
              </a:tr>
              <a:tr h="425656">
                <a:tc>
                  <a:txBody>
                    <a:bodyPr/>
                    <a:lstStyle/>
                    <a:p>
                      <a:r>
                        <a:rPr lang="en-GB" sz="1500" i="1" dirty="0"/>
                        <a:t>¿Hay un/</a:t>
                      </a:r>
                      <a:r>
                        <a:rPr lang="en-GB" sz="1500" i="1" dirty="0" err="1"/>
                        <a:t>una</a:t>
                      </a:r>
                      <a:r>
                        <a:rPr lang="en-GB" sz="1500" i="1" dirty="0"/>
                        <a:t>…?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Is there a…?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err="1"/>
                        <a:t>Sí</a:t>
                      </a:r>
                      <a:r>
                        <a:rPr lang="en-GB" sz="1500" dirty="0"/>
                        <a:t> hay/No, no hay..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Yes, there is/No there isn’t…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32368823"/>
                  </a:ext>
                </a:extLst>
              </a:tr>
              <a:tr h="517488">
                <a:tc>
                  <a:txBody>
                    <a:bodyPr/>
                    <a:lstStyle/>
                    <a:p>
                      <a:r>
                        <a:rPr lang="en-GB" sz="1500" i="1" dirty="0"/>
                        <a:t> ¿Con </a:t>
                      </a:r>
                      <a:r>
                        <a:rPr lang="en-GB" sz="1500" i="1" dirty="0" err="1"/>
                        <a:t>qué</a:t>
                      </a:r>
                      <a:r>
                        <a:rPr lang="en-GB" sz="1500" i="1" dirty="0"/>
                        <a:t> </a:t>
                      </a:r>
                      <a:r>
                        <a:rPr lang="en-GB" sz="1500" i="1" dirty="0" err="1"/>
                        <a:t>frecuencia</a:t>
                      </a:r>
                      <a:r>
                        <a:rPr lang="en-GB" sz="1500" i="1" dirty="0"/>
                        <a:t>…?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How often…?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….</a:t>
                      </a:r>
                      <a:r>
                        <a:rPr lang="en-GB" sz="1500" dirty="0" err="1"/>
                        <a:t>una</a:t>
                      </a:r>
                      <a:r>
                        <a:rPr lang="en-GB" sz="1500" dirty="0"/>
                        <a:t> </a:t>
                      </a:r>
                      <a:r>
                        <a:rPr lang="en-GB" sz="1500" dirty="0" err="1"/>
                        <a:t>vez</a:t>
                      </a:r>
                      <a:r>
                        <a:rPr lang="en-GB" sz="1500" dirty="0"/>
                        <a:t> a la </a:t>
                      </a:r>
                      <a:r>
                        <a:rPr lang="en-GB" sz="1500" dirty="0" err="1"/>
                        <a:t>semana</a:t>
                      </a:r>
                      <a:r>
                        <a:rPr lang="en-GB" sz="1500" dirty="0"/>
                        <a:t>/al </a:t>
                      </a:r>
                      <a:r>
                        <a:rPr lang="en-GB" sz="1500" dirty="0" err="1"/>
                        <a:t>mes</a:t>
                      </a:r>
                      <a:r>
                        <a:rPr lang="en-GB" sz="1500" dirty="0"/>
                        <a:t>/al </a:t>
                      </a:r>
                      <a:r>
                        <a:rPr lang="en-GB" sz="1500" dirty="0" err="1"/>
                        <a:t>año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…once a week/a month/a 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6944344"/>
                  </a:ext>
                </a:extLst>
              </a:tr>
              <a:tr h="367640">
                <a:tc>
                  <a:txBody>
                    <a:bodyPr/>
                    <a:lstStyle/>
                    <a:p>
                      <a:r>
                        <a:rPr lang="en-GB" sz="1500" i="1" dirty="0"/>
                        <a:t> ¿</a:t>
                      </a:r>
                      <a:r>
                        <a:rPr lang="en-GB" sz="1500" i="1" dirty="0" err="1"/>
                        <a:t>Cuánto</a:t>
                      </a:r>
                      <a:r>
                        <a:rPr lang="en-GB" sz="1500" i="1" dirty="0"/>
                        <a:t> </a:t>
                      </a:r>
                      <a:r>
                        <a:rPr lang="en-GB" sz="1500" i="1" dirty="0" err="1"/>
                        <a:t>tiempo</a:t>
                      </a:r>
                      <a:r>
                        <a:rPr lang="en-GB" sz="1500" i="1" dirty="0"/>
                        <a:t>…?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How long…?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para </a:t>
                      </a:r>
                      <a:r>
                        <a:rPr lang="en-GB" sz="1500" dirty="0" err="1"/>
                        <a:t>una</a:t>
                      </a:r>
                      <a:r>
                        <a:rPr lang="en-GB" sz="1500" dirty="0"/>
                        <a:t> </a:t>
                      </a:r>
                      <a:r>
                        <a:rPr lang="en-GB" sz="1500" dirty="0" err="1"/>
                        <a:t>semana</a:t>
                      </a:r>
                      <a:r>
                        <a:rPr lang="en-GB" sz="1500" dirty="0"/>
                        <a:t>/un </a:t>
                      </a:r>
                      <a:r>
                        <a:rPr lang="en-GB" sz="1500" dirty="0" err="1"/>
                        <a:t>mes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for a week/a month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47277755"/>
                  </a:ext>
                </a:extLst>
              </a:tr>
              <a:tr h="367640">
                <a:tc>
                  <a:txBody>
                    <a:bodyPr/>
                    <a:lstStyle/>
                    <a:p>
                      <a:r>
                        <a:rPr lang="en-GB" sz="1400" i="1" dirty="0"/>
                        <a:t> ¿</a:t>
                      </a:r>
                      <a:r>
                        <a:rPr lang="en-GB" sz="1400" i="1" dirty="0" err="1"/>
                        <a:t>Cuánto</a:t>
                      </a:r>
                      <a:r>
                        <a:rPr lang="en-GB" sz="1400" i="1" dirty="0"/>
                        <a:t> </a:t>
                      </a:r>
                      <a:r>
                        <a:rPr lang="en-GB" sz="1400" i="1" dirty="0" err="1"/>
                        <a:t>tiempo</a:t>
                      </a:r>
                      <a:r>
                        <a:rPr lang="en-GB" sz="1400" i="1" dirty="0"/>
                        <a:t> dura(n)…?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How long do/does…last?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Dura/</a:t>
                      </a:r>
                      <a:r>
                        <a:rPr lang="en-GB" sz="1500" dirty="0" err="1"/>
                        <a:t>duran</a:t>
                      </a:r>
                      <a:r>
                        <a:rPr lang="en-GB" sz="15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/>
                        <a:t>It </a:t>
                      </a:r>
                      <a:r>
                        <a:rPr lang="en-GB" sz="1500" smtClean="0"/>
                        <a:t>lasts/they </a:t>
                      </a:r>
                      <a:r>
                        <a:rPr lang="en-GB" sz="1500" dirty="0"/>
                        <a:t>last…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90874406"/>
                  </a:ext>
                </a:extLst>
              </a:tr>
              <a:tr h="331408">
                <a:tc>
                  <a:txBody>
                    <a:bodyPr/>
                    <a:lstStyle/>
                    <a:p>
                      <a:r>
                        <a:rPr lang="en-GB" sz="1500" i="1" dirty="0"/>
                        <a:t> ¿</a:t>
                      </a:r>
                      <a:r>
                        <a:rPr lang="en-GB" sz="1500" i="1" dirty="0" err="1"/>
                        <a:t>Qué</a:t>
                      </a:r>
                      <a:r>
                        <a:rPr lang="en-GB" sz="1500" i="1" dirty="0"/>
                        <a:t> </a:t>
                      </a:r>
                      <a:r>
                        <a:rPr lang="en-GB" sz="1500" i="1" dirty="0" err="1"/>
                        <a:t>tipo</a:t>
                      </a:r>
                      <a:r>
                        <a:rPr lang="en-GB" sz="1500" i="1" dirty="0"/>
                        <a:t> de … </a:t>
                      </a:r>
                      <a:r>
                        <a:rPr lang="en-GB" sz="1500" i="1" dirty="0" err="1"/>
                        <a:t>prefieres</a:t>
                      </a:r>
                      <a:r>
                        <a:rPr lang="en-GB" sz="1500" i="1" dirty="0"/>
                        <a:t>?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 dirty="0"/>
                        <a:t>What type of…do you prefer?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err="1"/>
                        <a:t>Prefiero</a:t>
                      </a:r>
                      <a:r>
                        <a:rPr lang="en-GB" sz="15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I prefer…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4716457"/>
                  </a:ext>
                </a:extLst>
              </a:tr>
              <a:tr h="299598">
                <a:tc>
                  <a:txBody>
                    <a:bodyPr/>
                    <a:lstStyle/>
                    <a:p>
                      <a:r>
                        <a:rPr lang="en-GB" sz="1500" i="1" dirty="0"/>
                        <a:t>¿</a:t>
                      </a:r>
                      <a:r>
                        <a:rPr lang="en-GB" sz="1500" i="1" dirty="0" err="1"/>
                        <a:t>Dónde</a:t>
                      </a:r>
                      <a:r>
                        <a:rPr lang="en-GB" sz="1500" i="1" dirty="0"/>
                        <a:t> </a:t>
                      </a:r>
                      <a:r>
                        <a:rPr lang="en-GB" sz="1500" i="1" dirty="0" err="1"/>
                        <a:t>está</a:t>
                      </a:r>
                      <a:r>
                        <a:rPr lang="en-GB" sz="1500" i="1" dirty="0"/>
                        <a:t>(n)…?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Where is/are…?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err="1"/>
                        <a:t>Está</a:t>
                      </a:r>
                      <a:r>
                        <a:rPr lang="en-GB" sz="1500" dirty="0"/>
                        <a:t>/</a:t>
                      </a:r>
                      <a:r>
                        <a:rPr lang="en-GB" sz="1500" dirty="0" err="1"/>
                        <a:t>Están</a:t>
                      </a:r>
                      <a:r>
                        <a:rPr lang="en-GB" sz="15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It is/they are…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94118334"/>
                  </a:ext>
                </a:extLst>
              </a:tr>
              <a:tr h="349624">
                <a:tc>
                  <a:txBody>
                    <a:bodyPr/>
                    <a:lstStyle/>
                    <a:p>
                      <a:r>
                        <a:rPr lang="en-GB" sz="1500" i="1" dirty="0"/>
                        <a:t>¿</a:t>
                      </a:r>
                      <a:r>
                        <a:rPr lang="en-GB" sz="1500" i="1" dirty="0" err="1"/>
                        <a:t>Cuándo</a:t>
                      </a:r>
                      <a:r>
                        <a:rPr lang="en-GB" sz="1500" i="1" dirty="0"/>
                        <a:t> </a:t>
                      </a:r>
                      <a:r>
                        <a:rPr lang="en-GB" sz="1500" i="1" dirty="0" err="1"/>
                        <a:t>abre</a:t>
                      </a:r>
                      <a:r>
                        <a:rPr lang="en-GB" sz="1500" i="1" dirty="0"/>
                        <a:t>/</a:t>
                      </a:r>
                      <a:r>
                        <a:rPr lang="en-GB" sz="1500" i="1" dirty="0" err="1"/>
                        <a:t>cierra</a:t>
                      </a:r>
                      <a:r>
                        <a:rPr lang="en-GB" sz="1500" i="1" dirty="0"/>
                        <a:t>…?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When does…open/close?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err="1"/>
                        <a:t>Abre</a:t>
                      </a:r>
                      <a:r>
                        <a:rPr lang="en-GB" sz="1500" dirty="0"/>
                        <a:t> a la(s)…/Cierra a la(s)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It opens at/It closes at 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93501546"/>
                  </a:ext>
                </a:extLst>
              </a:tr>
              <a:tr h="5174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i="1" dirty="0"/>
                        <a:t>¿A </a:t>
                      </a:r>
                      <a:r>
                        <a:rPr lang="en-GB" sz="1500" i="1" dirty="0" err="1"/>
                        <a:t>qué</a:t>
                      </a:r>
                      <a:r>
                        <a:rPr lang="en-GB" sz="1500" i="1" dirty="0"/>
                        <a:t> hora </a:t>
                      </a:r>
                      <a:r>
                        <a:rPr lang="en-GB" sz="1500" i="1" dirty="0" err="1"/>
                        <a:t>empieza</a:t>
                      </a:r>
                      <a:r>
                        <a:rPr lang="en-GB" sz="1500" i="1" dirty="0"/>
                        <a:t>/</a:t>
                      </a:r>
                      <a:r>
                        <a:rPr lang="en-GB" sz="1500" i="1" dirty="0" err="1"/>
                        <a:t>termina</a:t>
                      </a:r>
                      <a:r>
                        <a:rPr lang="en-GB" sz="1500" i="1" dirty="0"/>
                        <a:t>…?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What time does…start/end?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 err="1"/>
                        <a:t>Empieza</a:t>
                      </a:r>
                      <a:r>
                        <a:rPr lang="en-GB" sz="1500" dirty="0"/>
                        <a:t> a la(s) …/</a:t>
                      </a:r>
                      <a:r>
                        <a:rPr lang="en-GB" sz="1500" dirty="0" err="1"/>
                        <a:t>Termina</a:t>
                      </a:r>
                      <a:r>
                        <a:rPr lang="en-GB" sz="1500" dirty="0"/>
                        <a:t> a la(s)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It opens at…/It closes at 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01285980"/>
                  </a:ext>
                </a:extLst>
              </a:tr>
              <a:tr h="5174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i="1" dirty="0"/>
                        <a:t> ¿</a:t>
                      </a:r>
                      <a:r>
                        <a:rPr lang="en-GB" sz="1400" i="1" dirty="0" err="1"/>
                        <a:t>Cómo</a:t>
                      </a:r>
                      <a:r>
                        <a:rPr lang="en-GB" sz="1400" i="1" dirty="0"/>
                        <a:t> </a:t>
                      </a:r>
                      <a:r>
                        <a:rPr lang="en-GB" sz="1400" i="1" dirty="0" err="1"/>
                        <a:t>es</a:t>
                      </a:r>
                      <a:r>
                        <a:rPr lang="en-GB" sz="1400" i="1" dirty="0"/>
                        <a:t> el/la…?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i="1" dirty="0"/>
                        <a:t> ¿</a:t>
                      </a:r>
                      <a:r>
                        <a:rPr lang="en-GB" sz="1400" i="1" dirty="0" err="1"/>
                        <a:t>Cómo</a:t>
                      </a:r>
                      <a:r>
                        <a:rPr lang="en-GB" sz="1400" i="1" dirty="0"/>
                        <a:t> son </a:t>
                      </a:r>
                      <a:r>
                        <a:rPr lang="en-GB" sz="1400" i="1" dirty="0" err="1"/>
                        <a:t>los</a:t>
                      </a:r>
                      <a:r>
                        <a:rPr lang="en-GB" sz="1400" i="1" dirty="0"/>
                        <a:t>/las…?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What is/are the ….like?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i="1" dirty="0"/>
                        <a:t>El/La </a:t>
                      </a:r>
                      <a:r>
                        <a:rPr lang="en-GB" sz="1400" i="1" dirty="0" err="1"/>
                        <a:t>es</a:t>
                      </a:r>
                      <a:r>
                        <a:rPr lang="en-GB" sz="1400" i="1" dirty="0"/>
                        <a:t>…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i="1" dirty="0"/>
                        <a:t>Los/Las son…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It is…</a:t>
                      </a:r>
                    </a:p>
                    <a:p>
                      <a:r>
                        <a:rPr lang="en-GB" sz="1400" dirty="0"/>
                        <a:t>They are…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4754230"/>
                  </a:ext>
                </a:extLst>
              </a:tr>
              <a:tr h="5174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i="1" dirty="0"/>
                        <a:t>¿</a:t>
                      </a:r>
                      <a:r>
                        <a:rPr lang="en-GB" sz="1500" i="1" dirty="0" err="1"/>
                        <a:t>Dónde</a:t>
                      </a:r>
                      <a:r>
                        <a:rPr lang="en-GB" sz="1500" i="1" dirty="0"/>
                        <a:t> se </a:t>
                      </a:r>
                      <a:r>
                        <a:rPr lang="en-GB" sz="1500" i="1" dirty="0" err="1"/>
                        <a:t>puede</a:t>
                      </a:r>
                      <a:r>
                        <a:rPr lang="en-GB" sz="1500" i="1" dirty="0"/>
                        <a:t>(n)…?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Where can you…?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Se </a:t>
                      </a:r>
                      <a:r>
                        <a:rPr lang="en-GB" sz="1500" dirty="0" err="1"/>
                        <a:t>puede</a:t>
                      </a:r>
                      <a:r>
                        <a:rPr lang="en-GB" sz="1500" dirty="0"/>
                        <a:t>(n) + infinitive verb (-</a:t>
                      </a:r>
                      <a:r>
                        <a:rPr lang="en-GB" sz="1500" dirty="0" err="1"/>
                        <a:t>ar</a:t>
                      </a:r>
                      <a:r>
                        <a:rPr lang="en-GB" sz="1500" dirty="0"/>
                        <a:t>/-</a:t>
                      </a:r>
                      <a:r>
                        <a:rPr lang="en-GB" sz="1500" dirty="0" err="1"/>
                        <a:t>er</a:t>
                      </a:r>
                      <a:r>
                        <a:rPr lang="en-GB" sz="1500" dirty="0"/>
                        <a:t>/-</a:t>
                      </a:r>
                      <a:r>
                        <a:rPr lang="en-GB" sz="1500" dirty="0" err="1"/>
                        <a:t>ir</a:t>
                      </a:r>
                      <a:r>
                        <a:rPr lang="en-GB" sz="15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You can + 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96088520"/>
                  </a:ext>
                </a:extLst>
              </a:tr>
              <a:tr h="5174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i="1" dirty="0"/>
                        <a:t>¿</a:t>
                      </a:r>
                      <a:r>
                        <a:rPr lang="en-GB" sz="1500" i="1" dirty="0" err="1"/>
                        <a:t>Cuánto</a:t>
                      </a:r>
                      <a:r>
                        <a:rPr lang="en-GB" sz="1500" i="1" dirty="0"/>
                        <a:t> cuesta/n el/la/</a:t>
                      </a:r>
                      <a:r>
                        <a:rPr lang="en-GB" sz="1500" i="1" dirty="0" err="1"/>
                        <a:t>los</a:t>
                      </a:r>
                      <a:r>
                        <a:rPr lang="en-GB" sz="1500" i="1" dirty="0"/>
                        <a:t>/las…?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How much is the/are the…?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El/La … cuesta…</a:t>
                      </a:r>
                    </a:p>
                    <a:p>
                      <a:r>
                        <a:rPr lang="en-GB" sz="1500" dirty="0"/>
                        <a:t>Los/Las … </a:t>
                      </a:r>
                      <a:r>
                        <a:rPr lang="en-GB" sz="1500" dirty="0" err="1"/>
                        <a:t>cuestan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The ….costs…</a:t>
                      </a:r>
                    </a:p>
                    <a:p>
                      <a:r>
                        <a:rPr lang="en-GB" sz="1500" dirty="0"/>
                        <a:t>The …cost…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16213775"/>
                  </a:ext>
                </a:extLst>
              </a:tr>
              <a:tr h="302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i="1" dirty="0"/>
                        <a:t>¿</a:t>
                      </a:r>
                      <a:r>
                        <a:rPr lang="en-GB" sz="1400" i="1" dirty="0" err="1"/>
                        <a:t>Quieres</a:t>
                      </a:r>
                      <a:r>
                        <a:rPr lang="en-GB" sz="1400" i="1" dirty="0"/>
                        <a:t>…?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Do you want…?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/>
                        <a:t>Quiero...</a:t>
                      </a:r>
                      <a:endParaRPr lang="en-GB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I want…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56789553"/>
                  </a:ext>
                </a:extLst>
              </a:tr>
              <a:tr h="2709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1" dirty="0"/>
                        <a:t>¿Con </a:t>
                      </a:r>
                      <a:r>
                        <a:rPr lang="en-GB" sz="1600" i="1" dirty="0" err="1"/>
                        <a:t>quién</a:t>
                      </a:r>
                      <a:r>
                        <a:rPr lang="en-GB" sz="1600" i="1" dirty="0"/>
                        <a:t>…?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With whom?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1" dirty="0"/>
                        <a:t> …con….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…with…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8672272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1" dirty="0"/>
                        <a:t>¿</a:t>
                      </a:r>
                      <a:r>
                        <a:rPr lang="en-GB" sz="1600" i="1" dirty="0" err="1"/>
                        <a:t>Qué</a:t>
                      </a:r>
                      <a:r>
                        <a:rPr lang="en-GB" sz="1600" i="1" dirty="0"/>
                        <a:t> </a:t>
                      </a:r>
                      <a:r>
                        <a:rPr lang="en-GB" sz="1600" i="1" dirty="0" err="1"/>
                        <a:t>opinas</a:t>
                      </a:r>
                      <a:r>
                        <a:rPr lang="en-GB" sz="1600" i="1" dirty="0"/>
                        <a:t> de…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What is your opinion of..?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1" dirty="0" err="1"/>
                        <a:t>Opino</a:t>
                      </a:r>
                      <a:r>
                        <a:rPr lang="en-GB" sz="1600" i="1" dirty="0"/>
                        <a:t> que </a:t>
                      </a:r>
                      <a:r>
                        <a:rPr lang="en-GB" sz="1600" i="1" dirty="0" err="1"/>
                        <a:t>es</a:t>
                      </a:r>
                      <a:r>
                        <a:rPr lang="en-GB" sz="1600" i="1" dirty="0"/>
                        <a:t>/son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I think that it is/they are..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48130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9784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BAA34E6-A8C0-46BD-8AC2-0CBCE09B77B5}"/>
              </a:ext>
            </a:extLst>
          </p:cNvPr>
          <p:cNvSpPr/>
          <p:nvPr/>
        </p:nvSpPr>
        <p:spPr>
          <a:xfrm>
            <a:off x="35496" y="692696"/>
            <a:ext cx="7560840" cy="28623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75C701-29E9-4968-8408-F5D031A89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372" y="173295"/>
            <a:ext cx="8219256" cy="6711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GCSE Spanish: Essential role-play language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8EB3846-E53B-4EE7-83CA-CF6198EF39A5}"/>
              </a:ext>
            </a:extLst>
          </p:cNvPr>
          <p:cNvSpPr txBox="1"/>
          <p:nvPr/>
        </p:nvSpPr>
        <p:spPr>
          <a:xfrm>
            <a:off x="53367" y="692696"/>
            <a:ext cx="75608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/>
              <a:t>Opinions</a:t>
            </a:r>
          </a:p>
          <a:p>
            <a:r>
              <a:rPr lang="en-GB" dirty="0"/>
              <a:t>I think that…			</a:t>
            </a:r>
            <a:r>
              <a:rPr lang="en-GB" i="1" dirty="0" err="1"/>
              <a:t>Pienso</a:t>
            </a:r>
            <a:r>
              <a:rPr lang="en-GB" i="1" dirty="0"/>
              <a:t> que, </a:t>
            </a:r>
            <a:r>
              <a:rPr lang="en-GB" i="1" dirty="0" err="1"/>
              <a:t>creo</a:t>
            </a:r>
            <a:r>
              <a:rPr lang="en-GB" i="1" dirty="0"/>
              <a:t> que, </a:t>
            </a:r>
            <a:r>
              <a:rPr lang="en-GB" i="1" dirty="0" err="1"/>
              <a:t>opino</a:t>
            </a:r>
            <a:r>
              <a:rPr lang="en-GB" i="1" dirty="0"/>
              <a:t> que…</a:t>
            </a:r>
          </a:p>
          <a:p>
            <a:r>
              <a:rPr lang="en-GB" dirty="0"/>
              <a:t>I would say that…		</a:t>
            </a:r>
            <a:r>
              <a:rPr lang="en-GB" i="1" dirty="0" err="1"/>
              <a:t>Diría</a:t>
            </a:r>
            <a:r>
              <a:rPr lang="en-GB" i="1" dirty="0"/>
              <a:t> que…</a:t>
            </a:r>
          </a:p>
          <a:p>
            <a:r>
              <a:rPr lang="en-GB" dirty="0"/>
              <a:t>I like to + action		</a:t>
            </a:r>
            <a:r>
              <a:rPr lang="en-GB" i="1" dirty="0"/>
              <a:t>Me </a:t>
            </a:r>
            <a:r>
              <a:rPr lang="en-GB" i="1" dirty="0" err="1"/>
              <a:t>gusta</a:t>
            </a:r>
            <a:r>
              <a:rPr lang="en-GB" i="1" dirty="0"/>
              <a:t> + infinitive verb</a:t>
            </a:r>
          </a:p>
          <a:p>
            <a:r>
              <a:rPr lang="en-GB" i="1" dirty="0"/>
              <a:t>I like + object(s)		Me </a:t>
            </a:r>
            <a:r>
              <a:rPr lang="en-GB" i="1" dirty="0" err="1"/>
              <a:t>gusta</a:t>
            </a:r>
            <a:r>
              <a:rPr lang="en-GB" i="1" dirty="0"/>
              <a:t>(n)</a:t>
            </a:r>
          </a:p>
          <a:p>
            <a:r>
              <a:rPr lang="en-GB" dirty="0"/>
              <a:t>I prefer				</a:t>
            </a:r>
            <a:r>
              <a:rPr lang="en-GB" i="1" dirty="0" err="1"/>
              <a:t>Prefiero</a:t>
            </a:r>
            <a:endParaRPr lang="en-GB" i="1" dirty="0"/>
          </a:p>
          <a:p>
            <a:r>
              <a:rPr lang="en-GB" dirty="0"/>
              <a:t>I would like			</a:t>
            </a:r>
            <a:r>
              <a:rPr lang="en-GB" i="1" dirty="0"/>
              <a:t>Me </a:t>
            </a:r>
            <a:r>
              <a:rPr lang="en-GB" i="1" dirty="0" err="1"/>
              <a:t>gustaría</a:t>
            </a:r>
            <a:r>
              <a:rPr lang="en-GB" i="1" dirty="0"/>
              <a:t>, </a:t>
            </a:r>
            <a:r>
              <a:rPr lang="en-GB" i="1" dirty="0" err="1"/>
              <a:t>quisiera</a:t>
            </a:r>
            <a:endParaRPr lang="en-GB" i="1" dirty="0"/>
          </a:p>
          <a:p>
            <a:r>
              <a:rPr lang="en-GB" dirty="0"/>
              <a:t>I’m interested in…		</a:t>
            </a:r>
            <a:r>
              <a:rPr lang="en-GB" i="1" dirty="0"/>
              <a:t>Me </a:t>
            </a:r>
            <a:r>
              <a:rPr lang="en-GB" i="1" dirty="0" err="1"/>
              <a:t>interesa</a:t>
            </a:r>
            <a:r>
              <a:rPr lang="en-GB" i="1" dirty="0"/>
              <a:t>(n)</a:t>
            </a:r>
          </a:p>
          <a:p>
            <a:r>
              <a:rPr lang="en-GB" dirty="0"/>
              <a:t>I’m not interested in…	</a:t>
            </a:r>
            <a:r>
              <a:rPr lang="en-GB" i="1" dirty="0"/>
              <a:t>No me </a:t>
            </a:r>
            <a:r>
              <a:rPr lang="en-GB" i="1" dirty="0" err="1"/>
              <a:t>interesa</a:t>
            </a:r>
            <a:r>
              <a:rPr lang="en-GB" i="1" dirty="0"/>
              <a:t>(n)</a:t>
            </a:r>
          </a:p>
          <a:p>
            <a:r>
              <a:rPr lang="en-GB" dirty="0"/>
              <a:t>It was (fun)			</a:t>
            </a:r>
            <a:r>
              <a:rPr lang="en-GB" i="1" dirty="0" err="1"/>
              <a:t>Fue</a:t>
            </a:r>
            <a:r>
              <a:rPr lang="en-GB" i="1" dirty="0"/>
              <a:t> (</a:t>
            </a:r>
            <a:r>
              <a:rPr lang="en-GB" i="1" dirty="0" err="1"/>
              <a:t>divertido</a:t>
            </a:r>
            <a:r>
              <a:rPr lang="en-GB" i="1" dirty="0"/>
              <a:t>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211AF37-FD26-4B7C-93BB-DE445F405F3A}"/>
              </a:ext>
            </a:extLst>
          </p:cNvPr>
          <p:cNvSpPr/>
          <p:nvPr/>
        </p:nvSpPr>
        <p:spPr>
          <a:xfrm>
            <a:off x="35496" y="3645024"/>
            <a:ext cx="4896544" cy="31852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F33D3A4-6042-4335-97E3-2497F16F69FF}"/>
              </a:ext>
            </a:extLst>
          </p:cNvPr>
          <p:cNvSpPr txBox="1"/>
          <p:nvPr/>
        </p:nvSpPr>
        <p:spPr>
          <a:xfrm>
            <a:off x="35496" y="3645024"/>
            <a:ext cx="693687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/>
              <a:t>Miscellaneous:</a:t>
            </a:r>
          </a:p>
          <a:p>
            <a:r>
              <a:rPr lang="en-GB" dirty="0"/>
              <a:t>There is/are    			</a:t>
            </a:r>
            <a:r>
              <a:rPr lang="en-GB" i="1" dirty="0"/>
              <a:t>Hay </a:t>
            </a:r>
          </a:p>
          <a:p>
            <a:r>
              <a:rPr lang="en-GB" dirty="0"/>
              <a:t>There was/were  		</a:t>
            </a:r>
            <a:r>
              <a:rPr lang="en-GB" i="1" dirty="0" err="1"/>
              <a:t>Había</a:t>
            </a:r>
            <a:endParaRPr lang="en-GB" i="1" dirty="0"/>
          </a:p>
          <a:p>
            <a:r>
              <a:rPr lang="en-GB" dirty="0"/>
              <a:t>It is (description)		</a:t>
            </a:r>
            <a:r>
              <a:rPr lang="en-GB" i="1" dirty="0" err="1"/>
              <a:t>Es</a:t>
            </a:r>
            <a:endParaRPr lang="en-GB" i="1" dirty="0"/>
          </a:p>
          <a:p>
            <a:r>
              <a:rPr lang="en-GB" dirty="0"/>
              <a:t>It was (description)		</a:t>
            </a:r>
            <a:r>
              <a:rPr lang="en-GB" i="1" dirty="0" err="1"/>
              <a:t>Fue</a:t>
            </a:r>
            <a:r>
              <a:rPr lang="en-GB" i="1" dirty="0"/>
              <a:t>/era</a:t>
            </a:r>
          </a:p>
          <a:p>
            <a:r>
              <a:rPr lang="en-GB" dirty="0"/>
              <a:t>It is (location)			</a:t>
            </a:r>
            <a:r>
              <a:rPr lang="en-GB" i="1" dirty="0" err="1"/>
              <a:t>Está</a:t>
            </a:r>
            <a:endParaRPr lang="en-GB" i="1" dirty="0"/>
          </a:p>
          <a:p>
            <a:r>
              <a:rPr lang="en-GB" dirty="0"/>
              <a:t>It was (location)		</a:t>
            </a:r>
            <a:r>
              <a:rPr lang="en-GB" i="1" dirty="0" err="1"/>
              <a:t>Estaba</a:t>
            </a:r>
            <a:endParaRPr lang="en-GB" i="1" dirty="0"/>
          </a:p>
          <a:p>
            <a:r>
              <a:rPr lang="en-GB" dirty="0"/>
              <a:t>I am (doing etc.)		</a:t>
            </a:r>
            <a:r>
              <a:rPr lang="en-GB" i="1" dirty="0" err="1"/>
              <a:t>Estoy</a:t>
            </a:r>
            <a:r>
              <a:rPr lang="en-GB" i="1" dirty="0"/>
              <a:t> (</a:t>
            </a:r>
            <a:r>
              <a:rPr lang="en-GB" i="1" dirty="0" err="1"/>
              <a:t>haciendo</a:t>
            </a:r>
            <a:r>
              <a:rPr lang="en-GB" i="1" dirty="0"/>
              <a:t>)</a:t>
            </a:r>
          </a:p>
          <a:p>
            <a:r>
              <a:rPr lang="en-GB" dirty="0"/>
              <a:t>I was (doing etc.)		</a:t>
            </a:r>
            <a:r>
              <a:rPr lang="en-GB" i="1" dirty="0" err="1"/>
              <a:t>Estaba</a:t>
            </a:r>
            <a:r>
              <a:rPr lang="en-GB" i="1" dirty="0"/>
              <a:t> (</a:t>
            </a:r>
            <a:r>
              <a:rPr lang="en-GB" i="1" dirty="0" err="1"/>
              <a:t>haciendo</a:t>
            </a:r>
            <a:r>
              <a:rPr lang="en-GB" i="1" dirty="0"/>
              <a:t>)</a:t>
            </a:r>
          </a:p>
          <a:p>
            <a:r>
              <a:rPr lang="en-GB" dirty="0"/>
              <a:t>I would like</a:t>
            </a:r>
            <a:r>
              <a:rPr lang="en-GB" i="1" dirty="0"/>
              <a:t>			Me </a:t>
            </a:r>
            <a:r>
              <a:rPr lang="en-GB" i="1" dirty="0" err="1"/>
              <a:t>gustaría</a:t>
            </a:r>
            <a:r>
              <a:rPr lang="en-GB" i="1" dirty="0"/>
              <a:t>/</a:t>
            </a:r>
            <a:r>
              <a:rPr lang="en-GB" i="1" dirty="0" err="1"/>
              <a:t>quisiera</a:t>
            </a:r>
            <a:endParaRPr lang="en-GB" i="1" dirty="0"/>
          </a:p>
          <a:p>
            <a:r>
              <a:rPr lang="en-GB" dirty="0"/>
              <a:t>I want to complain</a:t>
            </a:r>
            <a:r>
              <a:rPr lang="en-GB" i="1" dirty="0"/>
              <a:t>		</a:t>
            </a:r>
            <a:r>
              <a:rPr lang="en-GB" i="1" dirty="0" err="1"/>
              <a:t>Quiero</a:t>
            </a:r>
            <a:r>
              <a:rPr lang="en-GB" i="1" dirty="0"/>
              <a:t> </a:t>
            </a:r>
            <a:r>
              <a:rPr lang="en-GB" i="1" dirty="0" err="1"/>
              <a:t>quejarme</a:t>
            </a:r>
            <a:r>
              <a:rPr lang="en-GB" i="1" dirty="0"/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140A175B-86DC-4554-9E7D-C211D1C69C5F}"/>
              </a:ext>
            </a:extLst>
          </p:cNvPr>
          <p:cNvSpPr/>
          <p:nvPr/>
        </p:nvSpPr>
        <p:spPr>
          <a:xfrm>
            <a:off x="5004048" y="4074419"/>
            <a:ext cx="4067943" cy="20908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70681E9-C0E5-4322-9270-02BF6597411D}"/>
              </a:ext>
            </a:extLst>
          </p:cNvPr>
          <p:cNvSpPr txBox="1"/>
          <p:nvPr/>
        </p:nvSpPr>
        <p:spPr>
          <a:xfrm>
            <a:off x="5004049" y="4093329"/>
            <a:ext cx="424847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/>
              <a:t>Fillers</a:t>
            </a:r>
          </a:p>
          <a:p>
            <a:r>
              <a:rPr lang="en-GB" sz="1400" dirty="0"/>
              <a:t>It depends		        	        </a:t>
            </a:r>
            <a:r>
              <a:rPr lang="en-GB" sz="1400" i="1" dirty="0" err="1"/>
              <a:t>Depende</a:t>
            </a:r>
            <a:endParaRPr lang="en-GB" sz="1400" i="1" dirty="0"/>
          </a:p>
          <a:p>
            <a:r>
              <a:rPr lang="en-GB" sz="1400" dirty="0"/>
              <a:t>I’m not sure, but I think…	        </a:t>
            </a:r>
            <a:r>
              <a:rPr lang="en-GB" sz="1400" i="1" dirty="0"/>
              <a:t>No </a:t>
            </a:r>
            <a:r>
              <a:rPr lang="en-GB" sz="1400" i="1" dirty="0" err="1"/>
              <a:t>estoy</a:t>
            </a:r>
            <a:r>
              <a:rPr lang="en-GB" sz="1400" i="1" dirty="0"/>
              <a:t> </a:t>
            </a:r>
            <a:r>
              <a:rPr lang="en-GB" sz="1400" i="1" dirty="0" err="1"/>
              <a:t>segura</a:t>
            </a:r>
            <a:r>
              <a:rPr lang="en-GB" sz="1400" i="1" dirty="0"/>
              <a:t>, </a:t>
            </a:r>
            <a:r>
              <a:rPr lang="en-GB" sz="1400" i="1" dirty="0" err="1"/>
              <a:t>pero</a:t>
            </a:r>
            <a:r>
              <a:rPr lang="en-GB" sz="1400" i="1" dirty="0"/>
              <a:t>                        		        		        </a:t>
            </a:r>
            <a:r>
              <a:rPr lang="en-GB" sz="1400" i="1" dirty="0" err="1"/>
              <a:t>pienso</a:t>
            </a:r>
            <a:r>
              <a:rPr lang="en-GB" sz="1400" i="1" dirty="0"/>
              <a:t> que…</a:t>
            </a:r>
          </a:p>
          <a:p>
            <a:r>
              <a:rPr lang="en-GB" sz="1400" dirty="0"/>
              <a:t>Just a moment, please	        </a:t>
            </a:r>
            <a:r>
              <a:rPr lang="en-GB" sz="1400" i="1" dirty="0"/>
              <a:t>Un </a:t>
            </a:r>
            <a:r>
              <a:rPr lang="en-GB" sz="1400" i="1" dirty="0" err="1"/>
              <a:t>momento</a:t>
            </a:r>
            <a:r>
              <a:rPr lang="en-GB" sz="1400" i="1" dirty="0"/>
              <a:t>, </a:t>
            </a:r>
            <a:r>
              <a:rPr lang="en-GB" sz="1400" i="1" dirty="0" err="1"/>
              <a:t>por</a:t>
            </a:r>
            <a:r>
              <a:rPr lang="en-GB" sz="1400" i="1" dirty="0"/>
              <a:t> </a:t>
            </a:r>
            <a:r>
              <a:rPr lang="en-GB" sz="1400" i="1" dirty="0" err="1"/>
              <a:t>favor</a:t>
            </a:r>
            <a:endParaRPr lang="en-GB" sz="1400" i="1" dirty="0"/>
          </a:p>
          <a:p>
            <a:r>
              <a:rPr lang="en-GB" sz="1400" dirty="0"/>
              <a:t>Good idea		                    </a:t>
            </a:r>
            <a:r>
              <a:rPr lang="en-GB" sz="1400" i="1" dirty="0"/>
              <a:t>Buena idea</a:t>
            </a:r>
          </a:p>
          <a:p>
            <a:r>
              <a:rPr lang="en-GB" sz="1400" dirty="0"/>
              <a:t>Well…		                               </a:t>
            </a:r>
            <a:r>
              <a:rPr lang="en-GB" sz="1400" i="1" dirty="0"/>
              <a:t>Bueno…/</a:t>
            </a:r>
            <a:r>
              <a:rPr lang="en-GB" sz="1400" i="1" dirty="0" err="1"/>
              <a:t>pues</a:t>
            </a:r>
            <a:r>
              <a:rPr lang="en-GB" sz="1400" i="1" dirty="0"/>
              <a:t>…</a:t>
            </a:r>
          </a:p>
          <a:p>
            <a:r>
              <a:rPr lang="en-GB" sz="1400" dirty="0"/>
              <a:t>Can you repeat that please?   </a:t>
            </a:r>
            <a:r>
              <a:rPr lang="en-GB" sz="1400" i="1" dirty="0" err="1"/>
              <a:t>Repita</a:t>
            </a:r>
            <a:r>
              <a:rPr lang="en-GB" sz="1400" i="1" dirty="0"/>
              <a:t>, </a:t>
            </a:r>
            <a:r>
              <a:rPr lang="en-GB" sz="1400" i="1" dirty="0" err="1"/>
              <a:t>por</a:t>
            </a:r>
            <a:r>
              <a:rPr lang="en-GB" sz="1400" i="1" dirty="0"/>
              <a:t> </a:t>
            </a:r>
            <a:r>
              <a:rPr lang="en-GB" sz="1400" i="1" dirty="0" err="1"/>
              <a:t>favor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915774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</TotalTime>
  <Words>319</Words>
  <Application>Microsoft Office PowerPoint</Application>
  <PresentationFormat>On-screen Show (4:3)</PresentationFormat>
  <Paragraphs>94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North Bromsgrove High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Rodriguez</dc:creator>
  <cp:lastModifiedBy>Louise TEMPEST</cp:lastModifiedBy>
  <cp:revision>45</cp:revision>
  <dcterms:created xsi:type="dcterms:W3CDTF">2019-03-08T13:09:51Z</dcterms:created>
  <dcterms:modified xsi:type="dcterms:W3CDTF">2019-09-01T15:01:24Z</dcterms:modified>
</cp:coreProperties>
</file>